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46"/>
  </p:notesMasterIdLst>
  <p:sldIdLst>
    <p:sldId id="296" r:id="rId2"/>
    <p:sldId id="297" r:id="rId3"/>
    <p:sldId id="407" r:id="rId4"/>
    <p:sldId id="259" r:id="rId5"/>
    <p:sldId id="409" r:id="rId6"/>
    <p:sldId id="404" r:id="rId7"/>
    <p:sldId id="405" r:id="rId8"/>
    <p:sldId id="408" r:id="rId9"/>
    <p:sldId id="262" r:id="rId10"/>
    <p:sldId id="284" r:id="rId11"/>
    <p:sldId id="411" r:id="rId12"/>
    <p:sldId id="266" r:id="rId13"/>
    <p:sldId id="418" r:id="rId14"/>
    <p:sldId id="269" r:id="rId15"/>
    <p:sldId id="306" r:id="rId16"/>
    <p:sldId id="307" r:id="rId17"/>
    <p:sldId id="397" r:id="rId18"/>
    <p:sldId id="265" r:id="rId19"/>
    <p:sldId id="381" r:id="rId20"/>
    <p:sldId id="382" r:id="rId21"/>
    <p:sldId id="384" r:id="rId22"/>
    <p:sldId id="385" r:id="rId23"/>
    <p:sldId id="413" r:id="rId24"/>
    <p:sldId id="387" r:id="rId25"/>
    <p:sldId id="390" r:id="rId26"/>
    <p:sldId id="391" r:id="rId27"/>
    <p:sldId id="414" r:id="rId28"/>
    <p:sldId id="415" r:id="rId29"/>
    <p:sldId id="393" r:id="rId30"/>
    <p:sldId id="394" r:id="rId31"/>
    <p:sldId id="395" r:id="rId32"/>
    <p:sldId id="396" r:id="rId33"/>
    <p:sldId id="315" r:id="rId34"/>
    <p:sldId id="337" r:id="rId35"/>
    <p:sldId id="352" r:id="rId36"/>
    <p:sldId id="398" r:id="rId37"/>
    <p:sldId id="420" r:id="rId38"/>
    <p:sldId id="421" r:id="rId39"/>
    <p:sldId id="419" r:id="rId40"/>
    <p:sldId id="290" r:id="rId41"/>
    <p:sldId id="416" r:id="rId42"/>
    <p:sldId id="417" r:id="rId43"/>
    <p:sldId id="412" r:id="rId44"/>
    <p:sldId id="283" r:id="rId45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64"/>
    <a:srgbClr val="0000FF"/>
    <a:srgbClr val="3366CC"/>
    <a:srgbClr val="33CCFF"/>
    <a:srgbClr val="009999"/>
    <a:srgbClr val="0066CC"/>
    <a:srgbClr val="003399"/>
    <a:srgbClr val="000000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658" autoAdjust="0"/>
  </p:normalViewPr>
  <p:slideViewPr>
    <p:cSldViewPr>
      <p:cViewPr>
        <p:scale>
          <a:sx n="87" d="100"/>
          <a:sy n="87" d="100"/>
        </p:scale>
        <p:origin x="-1186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4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8754433978144"/>
          <c:y val="4.0295948540426473E-2"/>
          <c:w val="0.89801245566021859"/>
          <c:h val="0.8161730187847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6322151500227543E-2"/>
                  <c:y val="-5.6716175436673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70275982020958E-2"/>
                  <c:y val="-1.076556486093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41306909213321E-3"/>
                  <c:y val="-5.1243095066380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54867245603427E-2"/>
                  <c:y val="-1.857909685498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3626</c:v>
                </c:pt>
                <c:pt idx="1">
                  <c:v>3553</c:v>
                </c:pt>
                <c:pt idx="2">
                  <c:v>3531</c:v>
                </c:pt>
                <c:pt idx="3">
                  <c:v>3490</c:v>
                </c:pt>
                <c:pt idx="4">
                  <c:v>3517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032576"/>
        <c:axId val="129034112"/>
        <c:axId val="0"/>
      </c:bar3DChart>
      <c:catAx>
        <c:axId val="1290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903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034112"/>
        <c:scaling>
          <c:orientation val="minMax"/>
        </c:scaling>
        <c:delete val="0"/>
        <c:axPos val="l"/>
        <c:majorGridlines>
          <c:spPr>
            <a:ln>
              <a:solidFill>
                <a:srgbClr val="00999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0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71729077216339E-3"/>
          <c:y val="0"/>
          <c:w val="0.71163004665202489"/>
          <c:h val="0.98166602008534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1"/>
            <c:spPr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sz="19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2014</c:v>
                </c:pt>
                <c:pt idx="1">
                  <c:v>601</c:v>
                </c:pt>
                <c:pt idx="2">
                  <c:v>902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2014</c:v>
                </c:pt>
                <c:pt idx="1">
                  <c:v>601</c:v>
                </c:pt>
                <c:pt idx="2">
                  <c:v>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900" baseline="0">
                <a:solidFill>
                  <a:srgbClr val="0000FF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00" baseline="0">
                <a:solidFill>
                  <a:srgbClr val="0000FF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00" baseline="0">
                <a:solidFill>
                  <a:srgbClr val="0000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6177360240622151"/>
          <c:y val="0.73568049017529691"/>
          <c:w val="0.53815616338643257"/>
          <c:h val="0.25670051553194978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>
          <a:solidFill>
            <a:schemeClr val="bg2"/>
          </a:solidFill>
        </a:ln>
      </c:spPr>
      <c:txPr>
        <a:bodyPr/>
        <a:lstStyle/>
        <a:p>
          <a:pPr>
            <a:defRPr sz="19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>
      <a:solidFill>
        <a:srgbClr val="0066CC"/>
      </a:solidFill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5066101709361E-2"/>
          <c:y val="0.17130038834873795"/>
          <c:w val="0.91889787069845907"/>
          <c:h val="0.62129378921982303"/>
        </c:manualLayout>
      </c:layout>
      <c:lineChart>
        <c:grouping val="stacked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1.545882899978942E-3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63540899557754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825892199620953E-2"/>
                  <c:y val="-4.57139657565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17657999578838E-2"/>
                  <c:y val="3.301564193526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58828999789419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65799957883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80009299642013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4236059970518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80009299642013E-2"/>
                  <c:y val="-4.06346362280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64707249947355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38</c:v>
                </c:pt>
                <c:pt idx="1">
                  <c:v>26</c:v>
                </c:pt>
                <c:pt idx="2">
                  <c:v>33</c:v>
                </c:pt>
                <c:pt idx="3">
                  <c:v>30</c:v>
                </c:pt>
                <c:pt idx="4">
                  <c:v>26</c:v>
                </c:pt>
                <c:pt idx="5">
                  <c:v>22</c:v>
                </c:pt>
                <c:pt idx="6">
                  <c:v>28</c:v>
                </c:pt>
                <c:pt idx="7">
                  <c:v>22</c:v>
                </c:pt>
                <c:pt idx="8">
                  <c:v>25</c:v>
                </c:pt>
                <c:pt idx="9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97632"/>
        <c:axId val="130599168"/>
      </c:lineChart>
      <c:catAx>
        <c:axId val="13059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0599168"/>
        <c:crosses val="autoZero"/>
        <c:auto val="1"/>
        <c:lblAlgn val="ctr"/>
        <c:lblOffset val="100"/>
        <c:noMultiLvlLbl val="0"/>
      </c:catAx>
      <c:valAx>
        <c:axId val="13059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0597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98786177615854E-2"/>
          <c:y val="0.18399871216999356"/>
          <c:w val="0.90430473612265794"/>
          <c:h val="0.63399211304107861"/>
        </c:manualLayout>
      </c:layout>
      <c:lineChart>
        <c:grouping val="stacked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3.2463540899557781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29414499894738E-3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096477699726244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88243499684073E-2"/>
                  <c:y val="3.555530669951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642360599705188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25892199620953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912946099810477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84721199410375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25892199621068E-2"/>
                  <c:y val="-5.333296004927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42360599705188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68</c:v>
                </c:pt>
                <c:pt idx="1">
                  <c:v>82</c:v>
                </c:pt>
                <c:pt idx="2">
                  <c:v>90</c:v>
                </c:pt>
                <c:pt idx="3">
                  <c:v>74</c:v>
                </c:pt>
                <c:pt idx="4">
                  <c:v>80</c:v>
                </c:pt>
                <c:pt idx="5">
                  <c:v>77</c:v>
                </c:pt>
                <c:pt idx="6">
                  <c:v>70</c:v>
                </c:pt>
                <c:pt idx="7">
                  <c:v>57</c:v>
                </c:pt>
                <c:pt idx="8">
                  <c:v>45</c:v>
                </c:pt>
                <c:pt idx="9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28128"/>
        <c:axId val="151324160"/>
      </c:lineChart>
      <c:catAx>
        <c:axId val="1321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1324160"/>
        <c:crosses val="autoZero"/>
        <c:auto val="1"/>
        <c:lblAlgn val="ctr"/>
        <c:lblOffset val="100"/>
        <c:noMultiLvlLbl val="0"/>
      </c:catAx>
      <c:valAx>
        <c:axId val="1513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212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9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sideWall>
    <c:backWall>
      <c:thickness val="0"/>
      <c:spPr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1.964282589676291E-2"/>
          <c:y val="5.3214319014966871E-2"/>
          <c:w val="0.68670636482939618"/>
          <c:h val="0.762589928057553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устные</c:v>
                </c:pt>
              </c:strCache>
            </c:strRef>
          </c:tx>
          <c:spPr>
            <a:solidFill>
              <a:schemeClr val="accent3"/>
            </a:solidFill>
            <a:ln w="15875" cap="flat" cmpd="sng" algn="ctr">
              <a:solidFill>
                <a:schemeClr val="accent3">
                  <a:shade val="50000"/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2499890638670167E-2"/>
                  <c:y val="1.099792057033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54E-2"/>
                  <c:y val="-8.2484404277498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99890638670217E-2"/>
                  <c:y val="-1.649688085549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00000000000001E-2"/>
                  <c:y val="5.498960285166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8871391076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accent3">
                        <a:lumMod val="50000"/>
                      </a:schemeClr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22</c:v>
                </c:pt>
                <c:pt idx="1">
                  <c:v>32</c:v>
                </c:pt>
                <c:pt idx="2">
                  <c:v>35</c:v>
                </c:pt>
                <c:pt idx="3">
                  <c:v>55</c:v>
                </c:pt>
                <c:pt idx="4">
                  <c:v>129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solidFill>
              <a:schemeClr val="accent4"/>
            </a:solidFill>
            <a:ln w="12142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4"/>
              <c:layout>
                <c:manualLayout>
                  <c:x val="0"/>
                  <c:y val="2.880929809888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accent4">
                        <a:lumMod val="50000"/>
                      </a:schemeClr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52</c:v>
                </c:pt>
                <c:pt idx="1">
                  <c:v>101</c:v>
                </c:pt>
                <c:pt idx="2">
                  <c:v>110</c:v>
                </c:pt>
                <c:pt idx="3">
                  <c:v>110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52524672"/>
        <c:axId val="152526208"/>
        <c:axId val="0"/>
      </c:bar3DChart>
      <c:catAx>
        <c:axId val="1525246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1" b="1" i="0" u="none" strike="noStrike" baseline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152526208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52526208"/>
        <c:scaling>
          <c:orientation val="minMax"/>
          <c:max val="100"/>
          <c:min val="0"/>
        </c:scaling>
        <c:delete val="0"/>
        <c:axPos val="r"/>
        <c:majorGridlines>
          <c:spPr>
            <a:ln w="303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152524672"/>
        <c:crosses val="autoZero"/>
        <c:crossBetween val="between"/>
        <c:majorUnit val="10"/>
        <c:minorUnit val="1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119510061242341"/>
          <c:y val="0.40862155675012063"/>
          <c:w val="0.26867027559055123"/>
          <c:h val="0.29361098237664907"/>
        </c:manualLayout>
      </c:layout>
      <c:overlay val="0"/>
      <c:spPr>
        <a:solidFill>
          <a:schemeClr val="bg2">
            <a:lumMod val="90000"/>
          </a:schemeClr>
        </a:solidFill>
        <a:ln w="3036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bg1"/>
              </a:solidFill>
              <a:latin typeface="Arial Unicode MS"/>
              <a:ea typeface="Arial Unicode MS"/>
              <a:cs typeface="Arial Unicode M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</c:spPr>
  <c:txPr>
    <a:bodyPr/>
    <a:lstStyle/>
    <a:p>
      <a:pPr>
        <a:defRPr sz="1721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9330396875336707E-2"/>
          <c:y val="1.5075587506299719E-2"/>
          <c:w val="0.89670833262473293"/>
          <c:h val="0.7371424498649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2D050"/>
            </a:solidFill>
            <a:ln w="1297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038156947444204E-2"/>
                  <c:y val="-0.11571860928140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99424046076314E-3"/>
                  <c:y val="-9.235503257630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99424046076314E-3"/>
                  <c:y val="-0.10028928589290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080287750211E-2"/>
                  <c:y val="-6.943104407970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94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 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 formatCode="0.00">
                  <c:v>36474549.210000001</c:v>
                </c:pt>
                <c:pt idx="1">
                  <c:v>40745494</c:v>
                </c:pt>
                <c:pt idx="2">
                  <c:v>44961343.549999997</c:v>
                </c:pt>
                <c:pt idx="3" formatCode="General">
                  <c:v>48988878.399999999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51399424"/>
        <c:axId val="151405312"/>
        <c:axId val="0"/>
      </c:bar3DChart>
      <c:catAx>
        <c:axId val="15139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40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405312"/>
        <c:scaling>
          <c:orientation val="minMax"/>
        </c:scaling>
        <c:delete val="0"/>
        <c:axPos val="l"/>
        <c:majorGridlines>
          <c:spPr>
            <a:ln w="3241">
              <a:solidFill>
                <a:schemeClr val="tx1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9727">
            <a:noFill/>
          </a:ln>
        </c:spPr>
        <c:txPr>
          <a:bodyPr rot="0" vert="horz"/>
          <a:lstStyle/>
          <a:p>
            <a:pPr>
              <a:defRPr sz="1800" b="0" i="0" u="none" strike="noStrike" spc="11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defRPr>
            </a:pPr>
            <a:endParaRPr lang="ru-RU"/>
          </a:p>
        </c:txPr>
        <c:crossAx val="151399424"/>
        <c:crosses val="autoZero"/>
        <c:crossBetween val="between"/>
        <c:majorUnit val="5000000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2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0.69581</cdr:x>
      <cdr:y>0</cdr:y>
    </cdr:from>
    <cdr:to>
      <cdr:x>1</cdr:x>
      <cdr:y>0.29023</cdr:y>
    </cdr:to>
    <cdr:pic>
      <cdr:nvPicPr>
        <cdr:cNvPr id="2" name="Picture 2" descr="C:\Users\5656\Desktop\4385ec4c20078b402c9e5cc52f832d39-1024x47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62457" y="-1047468"/>
          <a:ext cx="2781543" cy="12794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815671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0" y="739775"/>
            <a:ext cx="4953000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8733" y="4685706"/>
            <a:ext cx="4933568" cy="4436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0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5671" y="9372998"/>
            <a:ext cx="2915362" cy="488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26" algn="l"/>
                <a:tab pos="896839" algn="l"/>
                <a:tab pos="1346051" algn="l"/>
                <a:tab pos="1795264" algn="l"/>
                <a:tab pos="2244477" algn="l"/>
                <a:tab pos="2693690" algn="l"/>
                <a:tab pos="3142902" algn="l"/>
                <a:tab pos="3592116" algn="l"/>
                <a:tab pos="4041328" algn="l"/>
                <a:tab pos="4490541" algn="l"/>
                <a:tab pos="4939754" algn="l"/>
                <a:tab pos="5388968" algn="l"/>
                <a:tab pos="5838179" algn="l"/>
                <a:tab pos="6287393" algn="l"/>
                <a:tab pos="6736606" algn="l"/>
                <a:tab pos="7185818" algn="l"/>
                <a:tab pos="7635031" algn="l"/>
                <a:tab pos="8084244" algn="l"/>
                <a:tab pos="8533456" algn="l"/>
                <a:tab pos="898267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1FE1C21-89EB-4809-9755-D6C29780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4831F5B-C659-4CF1-BC3C-FEDDE060297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93043A44-27D3-40F7-AD96-E54235F751E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8C10E09C-5DE9-4932-AED2-33FCB4AEE73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3039B87D-52D9-4914-895E-7F9D093F634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1C863A3-3D46-466C-8868-6D6B1080617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D58E8A4-5A11-47D3-9E92-D26C846EFC9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6812F052-C053-40C6-944C-C05C6D71001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2BD8-AEC5-47E6-B176-F90AF4B5D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633B-1D9D-4AE6-B992-4E41EF2B9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32DE-B24C-4F02-BC81-D52706DE9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469A-8CD4-4DB8-981C-B40B70078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61C-4039-457E-9458-D2C3CD4EC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73D14-4E47-4DD1-882C-CCEA4ED48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3D7F9-5A73-47DA-B43C-269217747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F9412-075C-42A2-8929-9266C6F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F9D48-8787-4886-B82B-D5102BEC5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40F5F-1BD9-4999-8AB0-F32D2D0EA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7CE8-C6A9-4606-84DF-9FC388AC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EAC53C-B5B9-4D23-B04C-CA7DBEDC3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282" y="-357214"/>
            <a:ext cx="8501058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главы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Новохопёрского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Воронежской области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Елань-КоленовскоеСП-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456384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272807" cy="129614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Торговля представлена филиалом Новохоперского РАЙПО и сетевыми и частными магазинами, действует рынок</a:t>
            </a:r>
          </a:p>
        </p:txBody>
      </p:sp>
      <p:pic>
        <p:nvPicPr>
          <p:cNvPr id="2050" name="Picture 2" descr="C:\Users\5656\Desktop\DSC_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412776"/>
            <a:ext cx="376841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32758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1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3500430" cy="237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F:\Фото новые\DSCN02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596738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0648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Совета народных депутатов и администрации Елань-Коленовского городского поселения за отчетный период проводились в соответствии с действующим законодательством федерального, регионального,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районного и местного уровней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Ishodnik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01015"/>
            <a:ext cx="30963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Ishodnik-1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3219"/>
            <a:ext cx="2739940" cy="16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656\Desktop\Ishodnik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" y="1412776"/>
            <a:ext cx="2813237" cy="18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8932628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8860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Проведено 13 сессий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67 решений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Издано 169  постановлений и 224 распоряжений администрации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Утверждено 20 административных регламентов по предоставлению муниципальных услуг;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1194_ входящей и оформлено 1044  исходящей документации;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Совершено 145 нотариальных действий;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1214 справки жителям поселка;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199 характеристик в органы внутренних дел.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214290"/>
            <a:ext cx="807243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количества письменных и устных обращений граждан в администрацию городского поселения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00438"/>
            <a:ext cx="60912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04472"/>
              </p:ext>
            </p:extLst>
          </p:nvPr>
        </p:nvGraphicFramePr>
        <p:xfrm>
          <a:off x="-14795" y="1008369"/>
          <a:ext cx="9144000" cy="440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00034" y="5378491"/>
            <a:ext cx="864396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преимущественно волнуют проблемы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 и социальные вопросы.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обращений было решено положительно, многие вопросы решаются при непосредственном посещении граждан по месту жительства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поселения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4886"/>
              </p:ext>
            </p:extLst>
          </p:nvPr>
        </p:nvGraphicFramePr>
        <p:xfrm>
          <a:off x="142844" y="1643050"/>
          <a:ext cx="882015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514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pPr algn="ctr">
              <a:lnSpc>
                <a:spcPct val="6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714356"/>
            <a:ext cx="9144000" cy="58832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поступило доходов на сумму 48 988 8788 рублей 40 коп., при плане 40 132 609 рублей 75 коп.. Доходная часть выполнена на 122%. Израсходовано из бюджета 49 273 664 руб. 04 коп. Эти средства были направлены: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Администрации Елань-Коленовского городского поселения – 9 439 495 руб. 20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 -749 960 руб. 19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благоустройство территории поселения – 16 730 700 руб. 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26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ВУС – 196 900 руб.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МКУ «ХЭС» - 10 252 270 рублей 41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учреждений культуры – 10 845 718 руб. 53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спортивных мероприятий – 285 830 руб. 45 коп.</a:t>
            </a:r>
          </a:p>
          <a:p>
            <a:pPr marL="614363" indent="-609600">
              <a:spcBef>
                <a:spcPts val="375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014" y="116632"/>
            <a:ext cx="536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с вступлением в силу с 1 января 2014 года 44 Федерального закона «О контрактной системе в сфере закупок товаров, работ, услуг для обеспечения государственных и муниципальных нужд». В рамках исполнения этого закона в Елань-Коленовском городском поселении проведено: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43" y="1844824"/>
            <a:ext cx="850112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17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аукционов в электронной форме на общую сумму: 12 511 168 рубля 88 копейки.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Поставка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канцелярских принадлежностей - 67920,56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памятника павшим ВОВ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Елань-Коленовский» - 129724,00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Поставка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передвижного оборудования - 166250,00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Дополнительное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уличное освещение мкр. Краснотал д.1,2,3 - 171236,15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Модернизация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наружного освещения в Елань-Коленовском гор. Поселении - 309325,86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Устройство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тротуарной плитки на Центральной площади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 - 759527,19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 - 3965979,60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Благоустройство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Центральной площади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 - 3433334,04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центрального сборного канализационного коллектора - 498247,65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уличной водопроводной сети по ул. Ленина - 78910,28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Поставка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угля для печного отопления здания администрации Елань-Коленовского городского поселения - 220500,09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Поставка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 для детских игровых площадок - 88871,90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дорого (ямочный ремонт Заводская, Садовый, Ленина) - 1223369,75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дымовых труб многоквартирного жилого дома № 1 по пер. Садовый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 - 175672,05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Ремонт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шахтных колодцев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 - 262452,35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Прицепное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- 146196,06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Услуги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грузового автотранспорта - 813651,35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5656\Desktop\11f360e9cee93987c16ba7076753ea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6" y="39465"/>
            <a:ext cx="331236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714356"/>
            <a:ext cx="3279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Елань-Коленовская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 2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Мои документы\Мои рисунки\Старое фото\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" y="369332"/>
            <a:ext cx="396044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Мои документы\Мои рисунки\Фото поселка 2017\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0" y="1645682"/>
            <a:ext cx="4536504" cy="293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656\Desktop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2" y="3562758"/>
            <a:ext cx="5015904" cy="3306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5656\Desktop\kisspng-school-supplies-education-blackboard-5afed958b8e536.0680249915266512247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41168"/>
            <a:ext cx="1944215" cy="172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«Светлячок»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ветля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6"/>
            <a:ext cx="892899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5656\Desktop\Фото\1c233ab86acdd81900d7acbd0smr-75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98713"/>
            <a:ext cx="2808312" cy="191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56\Desktop\Фото\96579ef1cca4e383843b57628smr-750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869160"/>
            <a:ext cx="280830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Фото\940765d3ede0573daa2af9b77smr-750x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37" y="4883936"/>
            <a:ext cx="3198319" cy="191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57224" y="0"/>
            <a:ext cx="77152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услуги оказывает врачебная амбулатория и офис врача общей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7" y="1412776"/>
            <a:ext cx="6000792" cy="400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85606"/>
            <a:ext cx="3995936" cy="252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1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действуют два учреждения культуры: МКУ КСК «Кристалл» и библиотека, входящая в состав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КСК «Кристалл»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основания рабочего поселка Елань-Коленовский считается 02 января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72" y="2996952"/>
            <a:ext cx="5029528" cy="39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41" y="938027"/>
            <a:ext cx="502755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0527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61048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состоит из трёх населенных пунктов: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Рабочий поселок  Елань-Коленовский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Горелые Ольхи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Согласие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49279"/>
            <a:ext cx="4752528" cy="322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0"/>
            <a:ext cx="4464875" cy="3449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возможность работать как многофункциональное учреждение культуры, осуществляющее новые формы  информационного обслуживания, а также как центр муниципальной и правовой информации, центр образования и самообразования, социальной и бытовой информации,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284984"/>
            <a:ext cx="32095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Книжный фонд библиотеки насчитывает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15495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экземпляров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5656\Desktop\Новая папка\Новая папка\Новая папка\i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32656"/>
            <a:ext cx="421930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iE15GDeR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071802" cy="234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97655"/>
            <a:ext cx="3389120" cy="235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wIJfUN_64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33056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5656\Desktop\Новая папка\DSC_07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312368" cy="216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5656\Desktop\Новая папка\Новая папка\Новая папка\i (2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17" y="1628800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656\Desktop\Новая папка\Новая папка\i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24" y="4631680"/>
            <a:ext cx="3339480" cy="222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2019 году в МКУ КСК «Кристалл» проведено – более 150 культурно – массовых мероприятий.</a:t>
            </a:r>
          </a:p>
          <a:p>
            <a:pPr algn="just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из них: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связанные с празднованием Нового года; 23 февраля с участием «Ансамбля песни и пляски ФСБ России по Воронежской и Белгородской областям»;  8 марта; День культуры; мероприятия посвященные празднованию 74-й годовщине Победы в Великой Отечественной войне 1941-1945 г.г. 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акция «Георгиевская ленточка», праздничный концерт «На клавишах Победы»); 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посвященное Дню молодежи; День поселка; фестиваль «Ритмы поколений»; мероприятие посвященное Дню пожилых людей; День Матери; Осенний бал; День народного единства.</a:t>
            </a:r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5656\Desktop\Фото\DSC_00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" y="32913"/>
            <a:ext cx="3600400" cy="214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5656\Desktop\Фото\DSC_0025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880320" cy="237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5656\Desktop\Мои документы\Мои рисунки\день поселка2019\DSC_06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19932"/>
            <a:ext cx="3326425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нская заста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367424"/>
            <a:ext cx="3816424" cy="234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5656\Desktop\Фото\image (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528392" cy="205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5656\Desktop\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688" y="2178635"/>
            <a:ext cx="2948504" cy="218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5656\Desktop\Новая папка\Новая папка\Новая папка\i (2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7424"/>
            <a:ext cx="3744415" cy="234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0"/>
            <a:ext cx="828677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5656\Desktop\Фото\DSC_0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882"/>
            <a:ext cx="4176464" cy="281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DSC_04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123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\i (6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37" y="3669864"/>
            <a:ext cx="41764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C:\Users\5656\Desktop\Новая папка\Новая папка\Новая папка\i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5908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656\Desktop\Мои документы\Мои рисунки\Фото поселка 2017\elan-kolenovskiy-863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525658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ар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26" y="2817508"/>
            <a:ext cx="2959758" cy="20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Парк Елань-Коленовского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5656\Desktop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09" y="863174"/>
            <a:ext cx="2979575" cy="198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5656\Desktop\Новая папка\Новая папка\Новая папка\iпар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25" y="4818266"/>
            <a:ext cx="2995763" cy="192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" y="0"/>
            <a:ext cx="4356027" cy="32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6" descr="8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643438" cy="356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00594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12500"/>
          </a:effectLst>
        </p:spPr>
      </p:pic>
      <p:pic>
        <p:nvPicPr>
          <p:cNvPr id="10" name="Picture 6" descr="C:\Users\user\Desktop\ima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357686" cy="359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Площадь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pic>
        <p:nvPicPr>
          <p:cNvPr id="4" name="Рисунок 3" descr="F:\DSCN09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6978"/>
            <a:ext cx="4392488" cy="281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DSCN09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1"/>
            <a:ext cx="4032448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DSCN0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5656\Desktop\Новая папка\DSC_07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5084"/>
            <a:ext cx="35283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2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 «МОЛОДЁЖНЫЙ»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8" descr="Описание: F:\P70913-155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725144"/>
            <a:ext cx="27363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Описание: F:\P70913-165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8" y="1196752"/>
            <a:ext cx="27661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C:\Users\5656\Desktop\Новая папка\Новая папка\Новая папка\i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728"/>
            <a:ext cx="5658036" cy="38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Описание: F:\Копия 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0798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1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Пляж «Куба» на реке Елань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9" name="Picture 3" descr="C:\Users\5656\Downloads\P100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729" y="4718996"/>
            <a:ext cx="3081581" cy="195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0" name="Picture 4" descr="D:\Мои рисунки\Фото Куба\P10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234" y="666072"/>
            <a:ext cx="2795108" cy="196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1" name="Picture 5" descr="D:\Мои рисунки\Фото Куба\P100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624" y="2634603"/>
            <a:ext cx="2932710" cy="20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19465"/>
            <a:ext cx="3576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5656\Desktop\Новая папка\Новая папка\Новая папка\i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072"/>
            <a:ext cx="4680520" cy="3627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57158" y="142852"/>
            <a:ext cx="850109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численности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6574"/>
              </p:ext>
            </p:extLst>
          </p:nvPr>
        </p:nvGraphicFramePr>
        <p:xfrm>
          <a:off x="597479" y="1484784"/>
          <a:ext cx="802045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09418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001056" cy="646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Градостроительная деятельность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территории Елань-Коленовского городского поселения осуществляется на основании ст. 14 гл. 3 Федерального закона от 06.10.2003 № 131-ФЗ «Об общих принципах организации местного самоуправления в РФ».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действующим законодательством, решениями Совета народных депутатов Елань-Коленовского городского поселения утверждены: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Генеральный план Елань-Коленовского городского поселения.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землепользования и застройки Елань-Коленовского городского поселения.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нормативы градостроительного проектирования городского поселения.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благоустройства Елань-Коленовского городского поселения.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2019 год администрацией Елань-Коленовского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выдано: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градостроительный планов земельного участка;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12 - разрешений на строительство;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9 - разрешений на ввод объекта в эксплуатацию;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площадь введенного за год жилья составляет 255,3 кв.м.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Развитие информационно-коммуникационных технологий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в Елань-Коленовском городском поселении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400" dirty="0" smtClean="0">
              <a:latin typeface="+mn-lt"/>
            </a:endParaRPr>
          </a:p>
          <a:p>
            <a:endParaRPr lang="ru-RU" sz="24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работают 5 провайдера связи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«Мегафон»,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«МТС» и «ТЕЛЕ-2».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поселении есть волоконно-оптические линии связи, к ним подключены: администрация поселения,  школа,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«Елань-Коленовский сахарный завод»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357298"/>
            <a:ext cx="8213725" cy="94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на территории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P70425-18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2627784" cy="167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78579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  - Детская площадка на ул. Ленинградская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551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 - Закупка материалов на проведение реконструкции фонтана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573016"/>
            <a:ext cx="6231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 год  - изготовление  и установка мемориальных  памятных  плит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C:\Users\5656\Downloads\DSC_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5479"/>
            <a:ext cx="2375331" cy="194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3" name="Picture 3" descr="C:\Users\5656\Downloads\DSCN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334" y="1628800"/>
            <a:ext cx="3382666" cy="178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5656\Downloads\Стел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7363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4727176"/>
            <a:ext cx="619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2020 год – план установки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вадим\U7XOu6H43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1670"/>
            <a:ext cx="3168352" cy="28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адим\OCU-Ppld8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0" y="4149080"/>
            <a:ext cx="4683545" cy="26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адим\IkApQTP02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1107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вадим\dMU1fbeHC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88" y="3501008"/>
            <a:ext cx="2874239" cy="31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9001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Моногород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</a:rPr>
              <a:t> В 2019 году регулярно предоставлялась информация  по моногороду в Департамент труда и занятости населения Воронежской области  так же в Департамент земельных и имущественных отношений и в Администрацию Новохоперского муниципального района Воронежской области в отдел экономики.</a:t>
            </a:r>
          </a:p>
          <a:p>
            <a:r>
              <a:rPr lang="ru-RU" dirty="0">
                <a:solidFill>
                  <a:schemeClr val="tx1"/>
                </a:solidFill>
              </a:rPr>
              <a:t>      Были проведены пять заседаний рабочей группы по оказанию имущественной поддержке субъектам малого и среднего предпринимательства, а так же ежеквартально проводятся заседания Управляющего совета по реализации  программы развития  моногорода Елань-Коленовского городского поселения. Систематически предоставляются  отчеты в департамент предпринимательства и торговли Воронежской области.</a:t>
            </a:r>
          </a:p>
          <a:p>
            <a:r>
              <a:rPr lang="ru-RU" dirty="0">
                <a:solidFill>
                  <a:schemeClr val="tx1"/>
                </a:solidFill>
              </a:rPr>
              <a:t>      Также в рамках развития моногородов в 2019 году администрацией Елань-Коленовского городского поселения поданы заявки на федеральном и региональном уровнях на финансирование проектов водоснабжения, водоотведения и дороги.</a:t>
            </a:r>
          </a:p>
          <a:p>
            <a:r>
              <a:rPr lang="ru-RU" dirty="0">
                <a:solidFill>
                  <a:schemeClr val="tx1"/>
                </a:solidFill>
              </a:rPr>
              <a:t>      В рамках реализации программы поддержки малого и среднего предпринимательства в 2019 г. в результате проведенного  аукциона на предоставление помещения в здании МКУ КСК «Кристалл» победителем которого является </a:t>
            </a:r>
            <a:r>
              <a:rPr lang="ru-RU" dirty="0" err="1">
                <a:solidFill>
                  <a:schemeClr val="tx1"/>
                </a:solidFill>
              </a:rPr>
              <a:t>Комина</a:t>
            </a:r>
            <a:r>
              <a:rPr lang="ru-RU" dirty="0">
                <a:solidFill>
                  <a:schemeClr val="tx1"/>
                </a:solidFill>
              </a:rPr>
              <a:t> И.Ю.. Индивидуальным Предпринимателем </a:t>
            </a:r>
            <a:r>
              <a:rPr lang="ru-RU" dirty="0" err="1">
                <a:solidFill>
                  <a:schemeClr val="tx1"/>
                </a:solidFill>
              </a:rPr>
              <a:t>Коминой</a:t>
            </a:r>
            <a:r>
              <a:rPr lang="ru-RU" dirty="0">
                <a:solidFill>
                  <a:schemeClr val="tx1"/>
                </a:solidFill>
              </a:rPr>
              <a:t> была оборудована и открыта детская игровая комната.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C:\Users\5656\Desktop\Новая папка\DSC_0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4332"/>
            <a:ext cx="2736304" cy="1799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C:\Users\5656\Desktop\Новая папка\DSC_0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4331"/>
            <a:ext cx="2591702" cy="18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Описание: C:\Users\5656\Desktop\Новая папка\DSC_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84402"/>
            <a:ext cx="2880320" cy="1828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8569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году планируется проведение работ по освещению 2 улицах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Продолжить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на энергосберегающее уличное освещение до достижения 100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Благоустройство общественной территории МКУ КСК «Кристалл» в планах на 2020-2021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Продолжаться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реконструкции парка: проведение работ по озеленению и прокладке тротуарных дорожек.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Продолжаться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поддержанию в надлежащем состоянии дорог местного значения: асфальтирование улиц Советская, Шолохова, Кирова 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дороги по ул.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Харламова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«Формирование комфортной городской среды» Елань-Коленовское городское поселение в 2019 году уже получило подтверждение по выделению из Федерального и регионального бюджетов денежных средств на проведение работ по благоустройству дворовых территорий, а это: укладка тротуаров, установка беседок, скамеек, урн, ограждение детской площадки по улице Спортивная.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Планируется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ремонт части систем водоснабжения и водоотведения.</a:t>
            </a: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центральной площади и установить детскую площадку с ограждением.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Запланирован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помещения в здания администрации Елань-Коленовского городского поселения предназначенного для избирательного участка и учебного класса МЧС.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ведется работа по подготовке документации, изготовления дизайн-проекта  и проведения экспертизы, для подачи заявки на получение субсидии из федерального бюджета на реконструкцию футбольного поля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Ведется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работа по Катку в районе пр. Кольцова,10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работы по подключению центрального водоснабжения к водопроводу села Елань-Колено.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запланировано, освещение вдоль автодороги Таловая - Новохоперск по территории рабочего поселка. Завершить ремонт фасада здания школы.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96" y="260648"/>
            <a:ext cx="8856984" cy="659735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67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планах на 2020- 2021 г.  Благоустройство общественных территорий МКУ КСК «Кристалл»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3571876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-642974" y="0"/>
            <a:ext cx="10072758" cy="68580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 дворовых территорий улица Спортивная, дом 11,13,15,17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53" y="1571612"/>
            <a:ext cx="87063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4467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Реконструкции  футбольного поля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67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656\Desktop\Каток\Б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17847" cy="23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56\Desktop\Каток\Б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6886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Каток\А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168352" cy="19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проектная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строительству «Учебно-тренировочного катка»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1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Демографическая структура населения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01.01.2019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2891936"/>
              </p:ext>
            </p:extLst>
          </p:nvPr>
        </p:nvGraphicFramePr>
        <p:xfrm>
          <a:off x="539552" y="1559190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6632"/>
            <a:ext cx="8784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г. решением сессии Советов народных депутатов были утверждены официальные символы Елань-Коленовского городского поселения - герб и флаг Елань-Коленовского городского поселения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Впервые на территории Елань-Коленовского городского поселения двоим жителям Елань-Коленовского городского поселения присвоено звание «Почетный гражданин Елань-Коленовского городского поселения Новохоперского муниципального района Воронежской области»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программы «Формирование комфортная городская среда» в 2019 году были проведены работы по благоустройству и реконструкции центральной площади, а так же проведены работы по восстановлению водоснабжения и водоотведения фонтана в результате чего фонтан на центральной площади работал до конца лета, так же на площади была возведена новая сцена.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Установлено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видеонаблюдение на центральной площади и сквере «Молодежный»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Установлена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стелла «Я люблю Елань-Коленовский» в парке культуры и отдыха.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году проведены работы по освещению 10 улиц и одного микрорайона.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году осуществлен переход на 80%  светодиодные фонари уличного освещения.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Проведено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ул. Комсомольска, выполнен ямочный ремонт асфальтированной дороги по ул. Заводская, Ленина, пр. Кольцова. Проведено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дороги по ул. Советская, Горького, ул. Шолохова, ул. Кирова, ул. Подлесная, ул. Набережная, участок улицы Спортивная, микрорайона Краснотал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Проведена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участка канализационного коллектора в районе ул. Беговая- ул. Центральная; ремонт участка водопровода по ул. Ленина, пер. Садовый.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заявкам жителей и администрации Елань-Коленовского городского поселения в Департамент транспорта и автомобильных дорог Воронежской области произведена установка фонарей уличного освещения освещение пешеходных переходов в районе школы, аллеи по проспекту Кольцова, а так же смонтированы «лежачие полицейские», установлено ограждение на участке трассы, что делает жизнь наших людей безопасней.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Проведены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ремонтные работы 1 этажа, входной группы в здании администрации Елань-Коленовского городского поселения, что обеспечило комфортное посещение жителями поселка отделения почтовой связи, МФЦ, Администрации.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Проведен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части фасада средней школе №2;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заявкам жителей установлена  детские площадки на ул.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Прилужная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Сдано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аренду ИП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Коминой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И.Ю. помещение в здании МКУ КСК «Кристалл» по детскую игровую комнату, которая уже функционирует и пользуется успехом у детей.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Произведено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выкорчевывание дикорастущих кустарников и деревьев в районе МКУ КСК «Кристалл», ул. Октябрьская, ул. Терешковой, пр-т Кольцова, мкр. Краснотал, пер. Школьный, ул. Свобода, ул. Цветочная, территории техникума,   кладбища,  проводилась опиловка деревьев в районе школьного двора, и вдоль трассы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Талова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-Новохоперск.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584" y="-796998"/>
            <a:ext cx="813690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МНОГОЦВЕТНЫЙ РИСУНОК ГЕРБА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ЕЛАНЬ-КОЛЕНОВСКОГО ГОРОДСКОГО ПОСЕЛЕНИЯ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НОВОХОПЕРСКОГО МУНИЦИПАЛЬНОГО РАЙОНА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ВОРОНЕЖСКОЙ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(коронованный щит с вольной частью)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Елань-Коленовское ГП-ПП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60040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5656\Desktop\Фото\DSC_06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55188"/>
            <a:ext cx="5724128" cy="414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8e2KUOxjon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" y="3284984"/>
            <a:ext cx="3168352" cy="19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-99392"/>
            <a:ext cx="91805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рисвоено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«Почетный гражданин Елань-Коленовского городского поселения Новохоперского муниципального района Воронежской области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Смольякову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Алексею Максимовичу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Кудинову Анатолию Константиновичу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656\Desktop\Мои документы\Мои рисунки\Фото поселка 2017\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331"/>
            <a:ext cx="384320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 участка дороги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адим\2TLjHFYeJo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" y="3645024"/>
            <a:ext cx="4342637" cy="300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5656\Desktop\Мои документы\Мои рисунки\площадь\P101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6" y="646331"/>
            <a:ext cx="367240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DSCN090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621380"/>
            <a:ext cx="4392488" cy="300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12060" y="-171399"/>
            <a:ext cx="342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центральной площади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29107" y="3022595"/>
            <a:ext cx="484632" cy="62242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25559" y="3037835"/>
            <a:ext cx="484632" cy="62242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-642938" y="714375"/>
            <a:ext cx="82153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44334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5656\Desktop\Мои документы\Мои рисунки\DSC_06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3244334"/>
            <a:ext cx="9108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28596" y="0"/>
            <a:ext cx="857256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проживает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участника ВОВ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8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вдов умерших участников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5656\Desktop\georgievskaia_lent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60851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5656\Desktop\ОТЧЕТ 2019\9 мая 2019г\DSC_0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1387176"/>
            <a:ext cx="3947187" cy="26178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C:\Users\5656\Desktop\ОТЧЕТ 2019\9 мая 2019г\DSC_02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" y="4077072"/>
            <a:ext cx="394718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07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рождаемости населения 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2010 года по 2019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59081418"/>
              </p:ext>
            </p:extLst>
          </p:nvPr>
        </p:nvGraphicFramePr>
        <p:xfrm>
          <a:off x="467544" y="1700808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087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14290"/>
            <a:ext cx="91440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в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2010 года по 2019 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45902756"/>
              </p:ext>
            </p:extLst>
          </p:nvPr>
        </p:nvGraphicFramePr>
        <p:xfrm>
          <a:off x="500034" y="1571612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6726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5643602" cy="625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осуществляют свою </a:t>
            </a:r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деятельность: акционерное общество «Елань-Коленовский сахарный завод»,  который является градообразующим предприятием, выплачивающим основную массу налогов  в местный бюджет, идущих на содержание социальной сферы поселения и развитие ее инфраструктуры.</a:t>
            </a:r>
          </a:p>
          <a:p>
            <a:pPr algn="ctr"/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крупных сельскохозяйственные организации ООО МТС «АГРО»  и ООО Центрально-Черноземная агропромышленная компания филиал Новохоперский, которые так же оказывает помощь в развитие поселения</a:t>
            </a:r>
          </a:p>
          <a:p>
            <a:endParaRPr lang="ru-RU" dirty="0"/>
          </a:p>
        </p:txBody>
      </p:sp>
      <p:pic>
        <p:nvPicPr>
          <p:cNvPr id="1027" name="Picture 3" descr="C:\Users\5656\Desktop\55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420888"/>
            <a:ext cx="3250620" cy="22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5656\Desktop\vasiljev_v.g._kormozagotovka_03.06.2016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328611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5656\Desktop\Мои документы\Мои рисунки\Фото 1\завод\image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35755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62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4754" y="134539"/>
            <a:ext cx="828680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Транспортные услуги населению </a:t>
            </a:r>
            <a:r>
              <a:rPr lang="ru-RU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оказываются ООО «Новохоперского АТП» и железнодорожным сообщением </a:t>
            </a:r>
            <a:r>
              <a:rPr lang="ru-RU" sz="24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ru-RU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станции </a:t>
            </a:r>
            <a:r>
              <a:rPr lang="ru-RU" sz="24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«Ольха</a:t>
            </a:r>
            <a:r>
              <a:rPr lang="ru-RU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7" y="1367826"/>
            <a:ext cx="4976351" cy="342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SL7327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12976"/>
            <a:ext cx="5401503" cy="36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14839</TotalTime>
  <Words>1817</Words>
  <Application>Microsoft Office PowerPoint</Application>
  <PresentationFormat>Экран (4:3)</PresentationFormat>
  <Paragraphs>246</Paragraphs>
  <Slides>44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Торговля представлена филиалом Новохоперского РАЙПО и сетевыми и частными магазинами, действует рынок</vt:lpstr>
      <vt:lpstr>Презентация PowerPoint</vt:lpstr>
      <vt:lpstr>Презентация PowerPoint</vt:lpstr>
      <vt:lpstr>Презентация PowerPoint</vt:lpstr>
      <vt:lpstr>ФИНАНСЫ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Большевяземский Экополис</dc:title>
  <dc:creator>11</dc:creator>
  <cp:lastModifiedBy>5656</cp:lastModifiedBy>
  <cp:revision>1041</cp:revision>
  <cp:lastPrinted>2020-02-17T09:44:14Z</cp:lastPrinted>
  <dcterms:created xsi:type="dcterms:W3CDTF">2003-07-03T18:00:31Z</dcterms:created>
  <dcterms:modified xsi:type="dcterms:W3CDTF">2020-02-17T11:09:03Z</dcterms:modified>
</cp:coreProperties>
</file>