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46"/>
  </p:notesMasterIdLst>
  <p:sldIdLst>
    <p:sldId id="431" r:id="rId2"/>
    <p:sldId id="297" r:id="rId3"/>
    <p:sldId id="407" r:id="rId4"/>
    <p:sldId id="259" r:id="rId5"/>
    <p:sldId id="409" r:id="rId6"/>
    <p:sldId id="404" r:id="rId7"/>
    <p:sldId id="405" r:id="rId8"/>
    <p:sldId id="408" r:id="rId9"/>
    <p:sldId id="262" r:id="rId10"/>
    <p:sldId id="284" r:id="rId11"/>
    <p:sldId id="411" r:id="rId12"/>
    <p:sldId id="266" r:id="rId13"/>
    <p:sldId id="418" r:id="rId14"/>
    <p:sldId id="269" r:id="rId15"/>
    <p:sldId id="306" r:id="rId16"/>
    <p:sldId id="307" r:id="rId17"/>
    <p:sldId id="423" r:id="rId18"/>
    <p:sldId id="397" r:id="rId19"/>
    <p:sldId id="265" r:id="rId20"/>
    <p:sldId id="381" r:id="rId21"/>
    <p:sldId id="382" r:id="rId22"/>
    <p:sldId id="422" r:id="rId23"/>
    <p:sldId id="384" r:id="rId24"/>
    <p:sldId id="413" r:id="rId25"/>
    <p:sldId id="387" r:id="rId26"/>
    <p:sldId id="390" r:id="rId27"/>
    <p:sldId id="414" r:id="rId28"/>
    <p:sldId id="415" r:id="rId29"/>
    <p:sldId id="393" r:id="rId30"/>
    <p:sldId id="394" r:id="rId31"/>
    <p:sldId id="395" r:id="rId32"/>
    <p:sldId id="396" r:id="rId33"/>
    <p:sldId id="315" r:id="rId34"/>
    <p:sldId id="337" r:id="rId35"/>
    <p:sldId id="425" r:id="rId36"/>
    <p:sldId id="428" r:id="rId37"/>
    <p:sldId id="427" r:id="rId38"/>
    <p:sldId id="426" r:id="rId39"/>
    <p:sldId id="429" r:id="rId40"/>
    <p:sldId id="352" r:id="rId41"/>
    <p:sldId id="398" r:id="rId42"/>
    <p:sldId id="419" r:id="rId43"/>
    <p:sldId id="430" r:id="rId44"/>
    <p:sldId id="283" r:id="rId45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007635"/>
    <a:srgbClr val="0066CC"/>
    <a:srgbClr val="00DE64"/>
    <a:srgbClr val="000000"/>
    <a:srgbClr val="33CCFF"/>
    <a:srgbClr val="003399"/>
    <a:srgbClr val="3366CC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7" autoAdjust="0"/>
    <p:restoredTop sz="92743" autoAdjust="0"/>
  </p:normalViewPr>
  <p:slideViewPr>
    <p:cSldViewPr>
      <p:cViewPr>
        <p:scale>
          <a:sx n="87" d="100"/>
          <a:sy n="87" d="100"/>
        </p:scale>
        <p:origin x="-1109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4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8754433978144"/>
          <c:y val="4.0295948540426473E-2"/>
          <c:w val="0.89801245566021859"/>
          <c:h val="0.8161730187847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3626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4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prstClr val="black"/>
                </a:innerShdw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prstClr val="black"/>
                </a:innerShdw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prstClr val="black"/>
                </a:innerShdw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prstClr val="black"/>
                </a:innerShdw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6322151500227543E-2"/>
                  <c:y val="-5.6716175436673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70275982020958E-2"/>
                  <c:y val="-1.076556486093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041306909213321E-3"/>
                  <c:y val="-5.1243095066380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54867245603427E-2"/>
                  <c:y val="-1.857909685498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 2016</c:v>
                </c:pt>
                <c:pt idx="1">
                  <c:v> 2017</c:v>
                </c:pt>
                <c:pt idx="2">
                  <c:v> 2018</c:v>
                </c:pt>
                <c:pt idx="3">
                  <c:v> 2019</c:v>
                </c:pt>
                <c:pt idx="4">
                  <c:v> 2020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3553</c:v>
                </c:pt>
                <c:pt idx="1">
                  <c:v>3531</c:v>
                </c:pt>
                <c:pt idx="2">
                  <c:v>3490</c:v>
                </c:pt>
                <c:pt idx="3">
                  <c:v>3517</c:v>
                </c:pt>
                <c:pt idx="4">
                  <c:v>3499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 2016</c:v>
                </c:pt>
                <c:pt idx="1">
                  <c:v> 2017</c:v>
                </c:pt>
                <c:pt idx="2">
                  <c:v> 2018</c:v>
                </c:pt>
                <c:pt idx="3">
                  <c:v> 2019</c:v>
                </c:pt>
                <c:pt idx="4">
                  <c:v> 2020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 2016</c:v>
                </c:pt>
                <c:pt idx="1">
                  <c:v> 2017</c:v>
                </c:pt>
                <c:pt idx="2">
                  <c:v> 2018</c:v>
                </c:pt>
                <c:pt idx="3">
                  <c:v> 2019</c:v>
                </c:pt>
                <c:pt idx="4">
                  <c:v> 2020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gapDepth val="280"/>
        <c:shape val="box"/>
        <c:axId val="6058752"/>
        <c:axId val="6060288"/>
        <c:axId val="0"/>
      </c:bar3DChart>
      <c:catAx>
        <c:axId val="605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06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0288"/>
        <c:scaling>
          <c:orientation val="minMax"/>
        </c:scaling>
        <c:delete val="0"/>
        <c:axPos val="l"/>
        <c:majorGridlines>
          <c:spPr>
            <a:ln>
              <a:solidFill>
                <a:srgbClr val="00999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058752"/>
        <c:crosses val="autoZero"/>
        <c:crossBetween val="between"/>
      </c:valAx>
      <c:spPr>
        <a:ln>
          <a:solidFill>
            <a:srgbClr val="0066CC"/>
          </a:solidFill>
        </a:ln>
        <a:effectLst>
          <a:innerShdw blurRad="114300">
            <a:prstClr val="black"/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71729077216339E-3"/>
          <c:y val="0"/>
          <c:w val="0.71163004665202489"/>
          <c:h val="0.98166602008534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1"/>
            <c:spPr>
              <a:solidFill>
                <a:srgbClr val="0000FF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5913939360004478"/>
                  <c:y val="-0.13519575416045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764761660156513E-2"/>
                  <c:y val="-0.12093743625841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70283383462948"/>
                  <c:y val="7.562941691696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2209</c:v>
                </c:pt>
                <c:pt idx="1">
                  <c:v>547</c:v>
                </c:pt>
                <c:pt idx="2">
                  <c:v>743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2209</c:v>
                </c:pt>
                <c:pt idx="1">
                  <c:v>547</c:v>
                </c:pt>
                <c:pt idx="2">
                  <c:v>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993730045025365"/>
          <c:y val="0.71872512828306667"/>
          <c:w val="0.36620785186790128"/>
          <c:h val="0.27299836421592349"/>
        </c:manualLayout>
      </c:layout>
      <c:overlay val="0"/>
      <c:spPr>
        <a:noFill/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5066101709361E-2"/>
          <c:y val="0.17130038834873795"/>
          <c:w val="0.91889787069845907"/>
          <c:h val="0.62129378921982303"/>
        </c:manualLayout>
      </c:layout>
      <c:lineChart>
        <c:grouping val="stacked"/>
        <c:varyColors val="0"/>
        <c:ser>
          <c:idx val="0"/>
          <c:order val="0"/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1.545882899978942E-3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63540899557754E-2"/>
                  <c:y val="4.31743009922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825892199620953E-2"/>
                  <c:y val="-4.57139657565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17657999578838E-2"/>
                  <c:y val="3.301564193526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58828999789419E-2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65799957883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80009299642013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64236059970518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280009299642013E-2"/>
                  <c:y val="-4.06346362280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64707249947355E-2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38</c:v>
                </c:pt>
                <c:pt idx="1">
                  <c:v>26</c:v>
                </c:pt>
                <c:pt idx="2">
                  <c:v>33</c:v>
                </c:pt>
                <c:pt idx="3">
                  <c:v>30</c:v>
                </c:pt>
                <c:pt idx="4">
                  <c:v>26</c:v>
                </c:pt>
                <c:pt idx="5">
                  <c:v>22</c:v>
                </c:pt>
                <c:pt idx="6">
                  <c:v>28</c:v>
                </c:pt>
                <c:pt idx="7">
                  <c:v>22</c:v>
                </c:pt>
                <c:pt idx="8">
                  <c:v>25</c:v>
                </c:pt>
                <c:pt idx="9">
                  <c:v>16</c:v>
                </c:pt>
                <c:pt idx="10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8112"/>
        <c:axId val="6219648"/>
      </c:lineChart>
      <c:catAx>
        <c:axId val="62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219648"/>
        <c:crosses val="autoZero"/>
        <c:auto val="1"/>
        <c:lblAlgn val="ctr"/>
        <c:lblOffset val="100"/>
        <c:noMultiLvlLbl val="0"/>
      </c:catAx>
      <c:valAx>
        <c:axId val="621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21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98786177615854E-2"/>
          <c:y val="0.18399871216999356"/>
          <c:w val="0.90430473612265794"/>
          <c:h val="0.63399211304107861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009999"/>
              </a:solidFill>
            </a:ln>
          </c:spPr>
          <c:marker>
            <c:spPr>
              <a:solidFill>
                <a:srgbClr val="007635"/>
              </a:solidFill>
              <a:ln>
                <a:solidFill>
                  <a:srgbClr val="009999"/>
                </a:solidFill>
              </a:ln>
            </c:spPr>
          </c:marker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3.2463540899557781E-2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29414499894738E-3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096477699726244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88243499684073E-2"/>
                  <c:y val="3.555530669951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642360599705188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825892199620953E-2"/>
                  <c:y val="4.82536305207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912946099810477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284721199410375E-2"/>
                  <c:y val="4.82536305207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25892199621068E-2"/>
                  <c:y val="-5.333296004927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642360599705188E-2"/>
                  <c:y val="4.31743009922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68</c:v>
                </c:pt>
                <c:pt idx="1">
                  <c:v>82</c:v>
                </c:pt>
                <c:pt idx="2">
                  <c:v>90</c:v>
                </c:pt>
                <c:pt idx="3">
                  <c:v>74</c:v>
                </c:pt>
                <c:pt idx="4">
                  <c:v>80</c:v>
                </c:pt>
                <c:pt idx="5">
                  <c:v>77</c:v>
                </c:pt>
                <c:pt idx="6">
                  <c:v>70</c:v>
                </c:pt>
                <c:pt idx="7">
                  <c:v>57</c:v>
                </c:pt>
                <c:pt idx="8">
                  <c:v>45</c:v>
                </c:pt>
                <c:pt idx="9">
                  <c:v>53</c:v>
                </c:pt>
                <c:pt idx="10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4512"/>
        <c:axId val="5826048"/>
      </c:lineChart>
      <c:catAx>
        <c:axId val="58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26048"/>
        <c:crosses val="autoZero"/>
        <c:auto val="1"/>
        <c:lblAlgn val="ctr"/>
        <c:lblOffset val="100"/>
        <c:noMultiLvlLbl val="0"/>
      </c:catAx>
      <c:valAx>
        <c:axId val="582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82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9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2.7127772840054808E-2"/>
          <c:y val="0.11269115241762588"/>
          <c:w val="0.88676692240679345"/>
          <c:h val="0.762589928057553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устные</c:v>
                </c:pt>
              </c:strCache>
            </c:strRef>
          </c:tx>
          <c:spPr>
            <a:solidFill>
              <a:srgbClr val="FFFF00"/>
            </a:solidFill>
            <a:ln w="15875" cap="flat" cmpd="sng" algn="ctr">
              <a:solidFill>
                <a:schemeClr val="accent3">
                  <a:shade val="50000"/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 w="15875" cap="flat" cmpd="sng" algn="ctr">
                <a:solidFill>
                  <a:srgbClr val="00DE64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2499890638670167E-2"/>
                  <c:y val="1.099792057033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5555555555554E-2"/>
                  <c:y val="-8.2484404277498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499890638670217E-2"/>
                  <c:y val="-1.649688085549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00000000000001E-2"/>
                  <c:y val="5.498960285166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8871391076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Sheet1!$C$1:$G$1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Sheet1!$C$2:$G$2</c:f>
              <c:numCache>
                <c:formatCode>General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32</c:v>
                </c:pt>
                <c:pt idx="3">
                  <c:v>35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письменные</c:v>
                </c:pt>
              </c:strCache>
            </c:strRef>
          </c:tx>
          <c:spPr>
            <a:solidFill>
              <a:srgbClr val="0000FF"/>
            </a:solidFill>
            <a:ln w="12142">
              <a:solidFill>
                <a:schemeClr val="accent6">
                  <a:lumMod val="50000"/>
                </a:schemeClr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4"/>
              <c:layout>
                <c:manualLayout>
                  <c:x val="0"/>
                  <c:y val="2.880929809888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Sheet1!$C$1:$G$1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26</c:v>
                </c:pt>
                <c:pt idx="1">
                  <c:v>52</c:v>
                </c:pt>
                <c:pt idx="2">
                  <c:v>101</c:v>
                </c:pt>
                <c:pt idx="3">
                  <c:v>110</c:v>
                </c:pt>
                <c:pt idx="4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33392896"/>
        <c:axId val="33419264"/>
        <c:axId val="36127616"/>
      </c:bar3DChart>
      <c:catAx>
        <c:axId val="333928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1" b="1" i="0" u="none" strike="noStrike" baseline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33419264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33419264"/>
        <c:scaling>
          <c:orientation val="minMax"/>
          <c:max val="100"/>
          <c:min val="0"/>
        </c:scaling>
        <c:delete val="0"/>
        <c:axPos val="r"/>
        <c:majorGridlines>
          <c:spPr>
            <a:ln w="303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33392896"/>
        <c:crosses val="autoZero"/>
        <c:crossBetween val="between"/>
        <c:majorUnit val="10"/>
        <c:minorUnit val="1"/>
      </c:valAx>
      <c:serAx>
        <c:axId val="3612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33419264"/>
        <c:crosses val="autoZero"/>
      </c:ser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ln>
                  <a:noFill/>
                </a:ln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ln>
                  <a:noFill/>
                </a:ln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4.2883533603169165E-4"/>
          <c:w val="0.21312840239973335"/>
          <c:h val="0.22033442222305788"/>
        </c:manualLayout>
      </c:layout>
      <c:overlay val="0"/>
      <c:spPr>
        <a:noFill/>
        <a:ln w="3036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ln>
                <a:noFill/>
              </a:ln>
              <a:solidFill>
                <a:schemeClr val="bg1"/>
              </a:solidFill>
              <a:latin typeface="Arial Unicode MS"/>
              <a:ea typeface="Arial Unicode MS"/>
              <a:cs typeface="Arial Unicode M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1" b="1" i="0" u="none" strike="noStrike" baseline="0">
          <a:solidFill>
            <a:schemeClr val="tx1"/>
          </a:solidFill>
          <a:latin typeface="Arial Unicode MS"/>
          <a:ea typeface="Arial Unicode MS"/>
          <a:cs typeface="Arial Unicode M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471173482982469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40656909846513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0656909846513E-2"/>
                  <c:y val="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10140336710554E-2"/>
                  <c:y val="5.3890617091928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234696596493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36474549.210000001</c:v>
                </c:pt>
                <c:pt idx="1">
                  <c:v>40175494</c:v>
                </c:pt>
                <c:pt idx="2" formatCode="General">
                  <c:v>44961343.549999997</c:v>
                </c:pt>
                <c:pt idx="3" formatCode="General">
                  <c:v>48988878.399999999</c:v>
                </c:pt>
                <c:pt idx="4" formatCode="General">
                  <c:v>42091962.890000001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063488"/>
        <c:axId val="36077568"/>
        <c:axId val="0"/>
      </c:bar3DChart>
      <c:catAx>
        <c:axId val="36063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77568"/>
        <c:crosses val="autoZero"/>
        <c:auto val="1"/>
        <c:lblAlgn val="ctr"/>
        <c:lblOffset val="100"/>
        <c:noMultiLvlLbl val="0"/>
      </c:catAx>
      <c:valAx>
        <c:axId val="3607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1"/>
            <a:ext cx="2920092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815671" y="1"/>
            <a:ext cx="2920092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0" y="739775"/>
            <a:ext cx="4953000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8733" y="4685706"/>
            <a:ext cx="4933568" cy="4436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0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5671" y="9372998"/>
            <a:ext cx="2915362" cy="488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26" algn="l"/>
                <a:tab pos="896839" algn="l"/>
                <a:tab pos="1346051" algn="l"/>
                <a:tab pos="1795264" algn="l"/>
                <a:tab pos="2244477" algn="l"/>
                <a:tab pos="2693690" algn="l"/>
                <a:tab pos="3142902" algn="l"/>
                <a:tab pos="3592116" algn="l"/>
                <a:tab pos="4041328" algn="l"/>
                <a:tab pos="4490541" algn="l"/>
                <a:tab pos="4939754" algn="l"/>
                <a:tab pos="5388968" algn="l"/>
                <a:tab pos="5838179" algn="l"/>
                <a:tab pos="6287393" algn="l"/>
                <a:tab pos="6736606" algn="l"/>
                <a:tab pos="7185818" algn="l"/>
                <a:tab pos="7635031" algn="l"/>
                <a:tab pos="8084244" algn="l"/>
                <a:tab pos="8533456" algn="l"/>
                <a:tab pos="898267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1FE1C21-89EB-4809-9755-D6C29780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3039B87D-52D9-4914-895E-7F9D093F634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4831F5B-C659-4CF1-BC3C-FEDDE060297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5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93043A44-27D3-40F7-AD96-E54235F751E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9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8C10E09C-5DE9-4932-AED2-33FCB4AEE73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1C863A3-3D46-466C-8868-6D6B1080617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7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D58E8A4-5A11-47D3-9E92-D26C846EFC9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6812F052-C053-40C6-944C-C05C6D71001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12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62BD8-AEC5-47E6-B176-F90AF4B5D4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633B-1D9D-4AE6-B992-4E41EF2B9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32DE-B24C-4F02-BC81-D52706DE9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469A-8CD4-4DB8-981C-B40B70078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61C-4039-457E-9458-D2C3CD4EC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73D14-4E47-4DD1-882C-CCEA4ED48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3D7F9-5A73-47DA-B43C-269217747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F9412-075C-42A2-8929-9266C6F39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F9D48-8787-4886-B82B-D5102BEC5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40F5F-1BD9-4999-8AB0-F32D2D0EA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7CE8-C6A9-4606-84DF-9FC388AC5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EAC53C-B5B9-4D23-B04C-CA7DBEDC3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лань-КоленовскоеСП-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24" y="3354206"/>
            <a:ext cx="34563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главы 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Новохопёрского муниципального района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Воронежской области </a:t>
            </a:r>
            <a:b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sz="30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81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272807" cy="129614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Торговля представлена филиалом Новохоперского РАЙПО и сетевыми и частными магазинами, действует рынок</a:t>
            </a:r>
          </a:p>
        </p:txBody>
      </p:sp>
      <p:pic>
        <p:nvPicPr>
          <p:cNvPr id="2050" name="Picture 2" descr="C:\Users\5656\Desktop\DSC_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306570"/>
            <a:ext cx="3240360" cy="198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528392" cy="23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F:\Фото новые\DSCN0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652" y="5195985"/>
            <a:ext cx="2700300" cy="166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komandirovka.ru/upload/save_file36/55f/55fd58c015bc86514e0d37d8e430e589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6004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avatars.mds.yandex.net/get-altay/240733/2a0000015de06bc99b86e025ada24439d66e/XX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573016"/>
            <a:ext cx="29883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0648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Совета народных депутатов и администрации Елань-Коленовского городского поселения за отчетный период проводились в соответствии с действующим законодательством федерального, регионального,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районного и местного уровней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656\Desktop\Ishodnik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01015"/>
            <a:ext cx="309634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Ishodnik-1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33219"/>
            <a:ext cx="2739940" cy="16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656\Desktop\Ishodnik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" y="1412776"/>
            <a:ext cx="2813237" cy="18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573016"/>
            <a:ext cx="8932628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13338"/>
            <a:ext cx="8860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Проведено 13 сессий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36 решений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Издано 118  постановлений и 177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распоряжений администрации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Утверждено 23 административных регламентов по предоставлению муниципальных услуг;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1122  входящей и оформлено 1142  исходящей документации;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Совершено 102 нотариальных действий;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1142 справки жителям поселка;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148 характеристик в органы внутренних дел.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915816" y="214290"/>
            <a:ext cx="587097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количества письменных и устных обращений граждан в администрацию городского поселения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27824"/>
              </p:ext>
            </p:extLst>
          </p:nvPr>
        </p:nvGraphicFramePr>
        <p:xfrm>
          <a:off x="395536" y="1628800"/>
          <a:ext cx="8640960" cy="374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00034" y="5378491"/>
            <a:ext cx="8643966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преимущественно волнуют проблемы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 и социальные вопросы.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обращений было решено положительно, многие вопросы решаются при непосредственном посещении граждан по месту жительства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7" name="Picture 2" descr="C:\Users\5656\Desktop\4385ec4c20078b402c9e5cc52f832d39-1024x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3" y="192748"/>
            <a:ext cx="2555775" cy="106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45406444"/>
              </p:ext>
            </p:extLst>
          </p:nvPr>
        </p:nvGraphicFramePr>
        <p:xfrm>
          <a:off x="179512" y="1412776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514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188640"/>
            <a:ext cx="5440118" cy="668632"/>
          </a:xfrm>
        </p:spPr>
        <p:txBody>
          <a:bodyPr/>
          <a:lstStyle/>
          <a:p>
            <a:pPr algn="ctr">
              <a:lnSpc>
                <a:spcPct val="6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ФИНАНСЫ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714356"/>
            <a:ext cx="9144000" cy="58832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поступило доходов на сумму 42 091 962 рублей 89 коп., при плане 45 507 448 рублей 69 коп.. Доходная часть выполнена на 78,3%. Израсходовано из бюджета 42 014 176 руб. 37коп. Эти средства были направлены: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Администрации Елань-Коленовского городского поселения – 10 005 731 руб. 59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муниципальной пенсии - 792 495 руб. 21 коп.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благоустройство территории поселения – 13 888 080 руб. 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 коп.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ВУС – 220 100 руб.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МКУ «ХЭС» - 8 570 078 рублей 40 коп.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учреждений культуры – 7 808 940 руб. 66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коп.</a:t>
            </a:r>
          </a:p>
          <a:p>
            <a:pPr marL="614363" indent="-609600">
              <a:spcBef>
                <a:spcPts val="375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4" name="Рисунок 3" descr="https://pbs.twimg.com/media/DuSmlnBWwAQxIS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76659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014" y="116632"/>
            <a:ext cx="536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с вступлением в силу с 1 января 2014 года 44 Федерального закона «О контрактной системе в сфере закупок товаров, работ, услуг для обеспечения государственных и муниципальных нужд». В рамках исполнения этого закона в Елань-Коленовском городском поселении проведено: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43" y="1818556"/>
            <a:ext cx="85011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7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аукционов в электронной форме на общую сумму: 10 363 078 рубля 79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копеек.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Благоустройство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территорий по ул. Спортивная д.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5,7,9,11,13,17-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2 780 392,05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Ремонт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в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Елань-Коленовский (асфальтирование улиц: Советская, Кирова, Шолохова;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улицы Большевицкая)  – 2 967 433,29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Ремонт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(ямочный ремонт)  - 393 303,00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Ремонт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(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улиц: Мира, Шолохова, Харламова, Станционная, Ольховая, Вокзальная)  - 2 677 603,16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Поставка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угля для печного отопления здания администрации Елань-Коленовского городского поселения – 183 000,00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Ремонт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(асфальтирование Народная, пр-т Кольцова) – 760 041,00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Услуги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грузового автотранспорта – 601 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306,29</a:t>
            </a:r>
          </a:p>
          <a:p>
            <a:pPr lvl="0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 в электронной форме на общую сумму: 5 478 192 рубля 46 копеек, которые будут исполнены в 2021 году: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1. Благоустройство территории прилегающей к ДК «Кристалл» - 3 500 000,00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Разработка проектной и рабочей документации по объекту «Реконструкция и строительство объектов водоснабжения» -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1 978 192,46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dirty="0"/>
              <a:t>978 192,46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5656\Desktop\11f360e9cee93987c16ba7076753ea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6" y="39465"/>
            <a:ext cx="331236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714356"/>
            <a:ext cx="3279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Елань-Коленовская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 2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656\Desktop\Мои документы\Мои рисунки\Старое фото\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0" y="369332"/>
            <a:ext cx="396044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Мои документы\Мои рисунки\Фото поселка 2017\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0" y="1645682"/>
            <a:ext cx="4536504" cy="293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656\Desktop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72" y="3562758"/>
            <a:ext cx="5015904" cy="3306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5656\Desktop\kisspng-school-supplies-education-blackboard-5afed958b8e536.0680249915266512247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41168"/>
            <a:ext cx="1944215" cy="1721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iur.ru/jar/jar_ss2/SiteAssets/DocLib28/Forms/AllItems/%D0%9B%D0%BE%D0%B3%D0%BE%D1%82%D0%B8%D0%BF%20%D0%A2%D0%BE%D1%87%D0%BA%D0%B0%20%D0%A0%D0%BE%D1%81%D1%82%D0%B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54461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5656\Downloads\IMG_32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536504" cy="334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5656\Downloads\IMG_32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48472" cy="293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«Светлячок»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5656\Desktop\Фото\отчет\20191224_1714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883936"/>
            <a:ext cx="3456383" cy="182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Фото\отчет\IMG-20200219-WA00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869160"/>
            <a:ext cx="2808313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5656\Desktop\Фото\отчет\IMG-20200122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883937"/>
            <a:ext cx="2664296" cy="182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5656\Desktop\Фото\Новая папка\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8928991" cy="440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57224" y="0"/>
            <a:ext cx="77152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услуги оказывает врачебная амбулатория и офис врача общей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7" y="1412776"/>
            <a:ext cx="6000792" cy="400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85606"/>
            <a:ext cx="4211960" cy="252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tabletix.ru/wp-content/uploads/2020/04/mas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abletix.ru/wp-content/uploads/2020/04/mas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5656\Desktop\mask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74" y="1772816"/>
            <a:ext cx="2944989" cy="200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основания рабочего поселка Елань-Коленовский считается 02 января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1935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72" y="2996952"/>
            <a:ext cx="5029528" cy="39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105273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61048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состоит из трёх населенных пунктов: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Рабочий поселок  Елань-Коленовский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Поселок Горелые Ольхи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Поселок Согласие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38026"/>
            <a:ext cx="5027558" cy="321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действуют два учреждения культуры: МКУ КСК «Кристалл» и библиотека, входящая в состав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КСК «Кристалл»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get-altay/226077/2a0000015d9984de45145a91e343794e201e/X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0"/>
            <a:ext cx="4464875" cy="3449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возможность работать как многофункциональное учреждение культуры, осуществляющее новые формы  информационного обслуживания, а также как центр муниципальной и правовой информации, центр образования и самообразования, социальной и бытовой информации,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13285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Книжный фонд библиотеки насчитывает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15495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экземпляров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5656\Desktop\Фото\Новая папка\i (2)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mediacratia.ru/wp-content/uploads/2019/08/programma-a-u-nas-v-biblioteke-knizhki-raznye-zhivu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480582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avatars.mds.yandex.net/get-pdb/963318/4a0ecaa7-a048-451d-80d4-ac9a73d8888c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09" y="31830"/>
            <a:ext cx="3497580" cy="24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2020 году в МКУ КСК «Кристалл» проведено – более 158 онлайн мероприятий из них 26 в офлайн режиме.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из них: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связанные с празднованием Нового года; 23 февраля с участием;  8 марта; мероприятия посвященные празднованию 75-й годовщине Победы в Великой Отечественной войне 1941-1945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 посвященное Дню молодежи; День поселка; фестиваль «Ритмы поколений»; детский фестиваль «Радуга талантов»; мероприятие посвященное Дню пожилых людей; День Матери; Осенний бал; День народного единства и др.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5656\Desktop\Фото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902"/>
            <a:ext cx="3744416" cy="277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656\Desktop\Фото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11014"/>
            <a:ext cx="2304256" cy="169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5656\Desktop\Фото\i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38" y="4293096"/>
            <a:ext cx="312812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5656\Desktop\Фото\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69" y="79903"/>
            <a:ext cx="3426526" cy="209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5656\Desktop\Фото\Перекресток I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0430"/>
            <a:ext cx="3384377" cy="219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5656\Desktop\Фото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861727"/>
            <a:ext cx="3096344" cy="169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5656\Desktop\Фото\Радуга талантов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11014"/>
            <a:ext cx="2664296" cy="1910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656\Desktop\Фото\Ба знакомые все лиц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597666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5656\Desktop\Фото\Ба знакомые все лица 2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0831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5656\Desktop\Фото\Ба знакомые все лица 4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9558"/>
            <a:ext cx="2851780" cy="1715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5656\Desktop\Фото\Ба знакомые все лица 3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5179"/>
            <a:ext cx="2851780" cy="180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5656\Desktop\Фото\День чая 1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2851780" cy="170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260648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Unicode MS" pitchFamily="34" charset="-128"/>
                <a:cs typeface="Arabic Typesetting" pitchFamily="66" charset="-78"/>
              </a:rPr>
              <a:t>инновационный проект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Arial Unicode MS" pitchFamily="34" charset="-128"/>
                <a:cs typeface="Arabic Typesetting" pitchFamily="66" charset="-78"/>
              </a:rPr>
              <a:t>«Ба знакомые все лица» </a:t>
            </a:r>
          </a:p>
        </p:txBody>
      </p:sp>
    </p:spTree>
    <p:extLst>
      <p:ext uri="{BB962C8B-B14F-4D97-AF65-F5344CB8AC3E}">
        <p14:creationId xmlns:p14="http://schemas.microsoft.com/office/powerpoint/2010/main" val="19117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0"/>
            <a:ext cx="880478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5656\Desktop\Фото\Новая папка\i (2)74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3" y="3967552"/>
            <a:ext cx="3096344" cy="242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ownloads\IMG-20210204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1933"/>
            <a:ext cx="3908240" cy="24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ownloads\IMG-20210204-WA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2070"/>
            <a:ext cx="2520280" cy="278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5656\Downloads\IMG-20210204-WA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2" y="980728"/>
            <a:ext cx="4049402" cy="251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656\Desktop\Мои документы\Мои рисунки\Фото поселка 2017\elan-kolenovskiy-863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78" y="764704"/>
            <a:ext cx="357262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78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Парк Елань-Коленовского 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5656\Desktop\Мои документы\Мои рисунки\DSC_06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4" y="5071523"/>
            <a:ext cx="2486650" cy="172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5656\Desktop\Фото\Новая папка\232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98" y="4437112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5656\Desktop\Новая папка\Новая папка\Новая папка\iпар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456383" cy="243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5656\Desktop\i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92552"/>
            <a:ext cx="24857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Площадь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pic>
        <p:nvPicPr>
          <p:cNvPr id="8" name="Рисунок 7" descr="C:\Users\5656\Desktop\Фото\Новая папка\i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8808"/>
            <a:ext cx="3787140" cy="263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Фото\Новая папка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896544" cy="314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\Новая папка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84" y="1052736"/>
            <a:ext cx="31260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Фото\Новая папка\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48865" cy="203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2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Сквер «МОЛОДЁЖНЫЙ»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C:\Users\5656\Desktop\Новая папка\Новая папка\Новая папка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6998"/>
            <a:ext cx="4974468" cy="33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5656\Desktop\Фото\Новая папка\i (2)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\Новая папка\i (2)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528391" cy="22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Фото\Новая папка\i (2)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68352" cy="234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7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650" y="142852"/>
            <a:ext cx="8611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Православный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«Крещение»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пляжа «Куба»</a:t>
            </a:r>
          </a:p>
        </p:txBody>
      </p:sp>
      <p:pic>
        <p:nvPicPr>
          <p:cNvPr id="3" name="Рисунок 2" descr="C:\Users\5656\Desktop\Фото\IMG-20200120-WA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0871"/>
            <a:ext cx="389667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5656\Desktop\Фото\IMG-20200120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88910"/>
            <a:ext cx="3293720" cy="265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5656\Desktop\Фото\IMG-20200120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8083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5656\Desktop\Фото\IMG-20200120-WA0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0" y="3861048"/>
            <a:ext cx="216714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57158" y="142852"/>
            <a:ext cx="850109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численности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810962"/>
              </p:ext>
            </p:extLst>
          </p:nvPr>
        </p:nvGraphicFramePr>
        <p:xfrm>
          <a:off x="597479" y="1484784"/>
          <a:ext cx="802045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09418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0010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Градостроительная деятельность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территории Елань-Коленовского городского поселения осуществляется на основании ст. 14 гл. 3 Федерального закона от 06.10.2003 № 131-ФЗ «Об общих принципах организации местного самоуправления в РФ».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действующим законодательством, решениями Совета народных депутатов Елань-Коленовского городского поселения утверждены: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Генеральный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Елань-Коленовского городского поселения.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Правила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землепользования и застройки Елань-Коленовского городского поселения.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Местные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нормативы градостроительного проектирования городского поселения.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Правила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благоустройства Елань-Коленовского городского поселения.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 администрацией Елань-Коленовского городского поселения выдано: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градостроительный план земельных участков;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разрешений на строительство;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5 - разрешений на ввод объекта в эксплуатацию;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 введенного за год жилья составляет  367,0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929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Развитие информационно-коммуникационных технологий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в Елань-Коленовском городском поселении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400" dirty="0" smtClean="0">
              <a:latin typeface="+mn-lt"/>
            </a:endParaRPr>
          </a:p>
          <a:p>
            <a:endParaRPr lang="ru-RU" sz="24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работают 5 провайдера связи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«Мегафон»,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«МТС» и «ТЕЛЕ-2».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поселении есть волоконно-оптические линии связи, к ним подключены: администрация поселения,  школа,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«Елань-Коленовский сахарный завод»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357298"/>
            <a:ext cx="8213725" cy="94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8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на территории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P70425-18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2915816" cy="195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78579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  - Детская площадка на ул. Ленинградская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2"/>
            <a:ext cx="551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 - Закупка материалов на проведение реконструкции фонтана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573016"/>
            <a:ext cx="6231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 год  - изготовление  и установка мемориальных  памятных  плит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3" descr="C:\Users\5656\Downloads\DSCN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1309" y="1155127"/>
            <a:ext cx="3312214" cy="220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472717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2020 год –  установка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стеллы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«Елань-Коленовский»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5656\Desktop\Фото\DSCN13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08" y="4496346"/>
            <a:ext cx="331221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5656\Downloads\DSC_0671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" y="3289512"/>
            <a:ext cx="2627784" cy="186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вадим\U7XOu6H43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79"/>
            <a:ext cx="3096344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адим\OCU-Ppld8M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1884"/>
            <a:ext cx="2808312" cy="1996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адим\IkApQTP02w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70" y="1449934"/>
            <a:ext cx="2388290" cy="226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вадим\dMU1fbeHC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874239" cy="31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5656\Desktop\Фото\IMG-20210122-WA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3" y="3789039"/>
            <a:ext cx="2088232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5656\Desktop\Фото\IMG-20210122-WA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920"/>
            <a:ext cx="3443592" cy="258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2852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Моногород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регулярно предоставлялась информация  по моногороду в Департамент труда и занятости населения Воронежской области  так же в Департамент земельных и имущественных отношений и в Администрацию Новохоперского муниципального района Воронежской области в отдел экономики.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Были проведены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заседаний рабочей группы по оказанию имущественной поддержке субъектам малого и среднего предпринимательства, а так же ежеквартально проводятся заседания Управляющего совета по реализации  программы развития  моногорода Елань-Коленовского городского поселения. Систематически предоставляются  отчеты в департамент предпринимательства и торговли Воронежской области.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Также в рамках развития моногородов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администрацией Елань-Коленовского городского поселения поданы заявки на федеральном и региональном уровнях на финансирование проектов водоснабжения, водоотведения и дороги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32656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в 2020 году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Первое место в  ежегодном публичном конкурсе лучшее муниципальное образование Воронежской области «Лучшая муниципальная практика управление муниципальными финансами»  поощрено грантом на сумму 650 000 руб.;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рамках программы «Формирование комфортная городская среда» в 2020 году были проведены работы по благоустройству дворовых территорий по улице Спортивная.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минувшем  году проведено асфальтирование ул. Шолохова, ул. Советская, подъезд к детскому саду.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Кирова, пер. Шолохова, ул. Харламова,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Мира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часть ул. Большевистская.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Установлены фонари уличного освещения  пер. Школьный, и дополнительные фонари  на ул. Станционная.   По ул. Свобода фонари уличного освещения заменены на светодиодные фонари. В итоге доля освещения территории Елань-Коленовского городского поселения составляет 103%  от норматива.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заявкам жителей и администрации Елань-Коленовского городского поселения в Департамент транспорта и автомобильных дорог Воронежской области произведена установка фонарей уличного освещения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вдоль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трассы регионального значения М Дон- Бобров-Таловая-Новохоперск.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рамках нац. проекта «Образование» в Елань-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Коленовской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№ 2 в 2020 г.  открылся центр образования «Точка роста» и началось строительство спортивного зала.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помещения под избирательный участок в здании администрации Елань-Коленовского городского поселения.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место в  ежегодном публичном конкурсе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Воронежской области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Лучшая муниципальная практика управление муниципальными финансами»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поощрено грантом на сумму 650 000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5656\Desktop\Фото\отчет\Елань-Коленовское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5678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8149" y="26064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 дворовых территорий улица Спортивная, дом 5,7,9,11,13,15,17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5656\Desktop\Фото\DSCN12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606"/>
            <a:ext cx="3028628" cy="251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5656\Desktop\Фото\DSCN11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67953"/>
            <a:ext cx="3168352" cy="25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5656\Desktop\Фото\DSCN12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437112"/>
            <a:ext cx="3017940" cy="237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Фото\DSCN12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0" y="4437112"/>
            <a:ext cx="3005180" cy="230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5656\Desktop\Фото\DSCN12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6606"/>
            <a:ext cx="3168352" cy="251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4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1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улиц 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5656\Desktop\Фото\DSCN12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7468"/>
            <a:ext cx="3480048" cy="2357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5656\Desktop\Фото\DSCN1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15" y="2137410"/>
            <a:ext cx="3442970" cy="258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5656\Desktop\Фото\DSCN12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38437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5656\Desktop\Фото\отчет\image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" y="4869160"/>
            <a:ext cx="2447129" cy="186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ownloads\IMG_20200926_1642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16024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Уличное освещение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вдоль трассы регионального значения М Дон- Бобров-Таловая-Новохоперск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5656\Desktop\Фото\отчет\DSCN13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1" y="1163654"/>
            <a:ext cx="33843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5656\Desktop\Фото\отчет\DSCN13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05" y="1453894"/>
            <a:ext cx="3600400" cy="271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5656\Desktop\Фото\отчет\DSCN13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77" y="3861048"/>
            <a:ext cx="3255258" cy="284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8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Демографическая структура населения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77315513"/>
              </p:ext>
            </p:extLst>
          </p:nvPr>
        </p:nvGraphicFramePr>
        <p:xfrm>
          <a:off x="539552" y="1559190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Планы на 2021 год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Завершить работы по проектированию 4 км. водопроводной сети ( срок окончания работ  25.06.2021 г.);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-Подать заявки на реконструкцию и строительство объектов водоснабжения городского поселения в рамках программы «Чистая вода»;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Провести 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экспертизе проектно сметной документации на «Учебно-тренировочный каток» при оказании спонсорской помощи АО «ЕКСЗ»;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пристройки «Спортивный зал» к зданию МБОУ «Елань-Коленовская СОШ №2 в рамках национального проекта «Образование» и субсидий департамента образования;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программы «Формирование комфортной городской среды» благоустройство территории  прилегающей к МКУ КСК «Кристалл» это укладка тротуарной плитки, установка фонарей уличного освещения, установка скамеек, урн, малых архитектурных форм, устройство подъездного пути. Контракт уже заключен на общую сумму 3 500 00 руб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Устройство входной группы в центральный парк  - за счет гранта на сумму 650 000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 сертификат победителя ежегодного публичного конкурса лучшее муниципальное образование Воронежской области «Лучшая муниципальная практика управление муниципальными финансами»;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настоящее время ведется работа по подготовке документации, изготовления дизайн-проекта  и проведения экспертизы, для подачи заявки на получение субсидии в рамках программы «Формирование комфортной городской среды» для оборудования парка в микрорайоне Краснотал»;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мероприятия с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ликвидации бесхозных подворий;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автомобильных дорог общего пользования местного значения (асфальтирование улицы Харламова,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дощебинение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ул. Мира,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ул. Горького) (за счет средств местного бюджета и субсидии департамента транспорта и автомобильных дорог);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комплекса мероприятий по обеспечению пожарной безопасности на территории Елань-Коленовского городского поселения;</a:t>
            </a:r>
          </a:p>
          <a:p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рамках программы поддержка ТОС подана заявка на оборудования на центральной площади детской площадки и шахматной доски с ростовыми шахматными фигурами.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80528" y="337912"/>
            <a:ext cx="9001000" cy="659735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67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  запланировано благоустройство общественных территорий МКУ КСК «Кристалл»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3571876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656\Desktop\Каток\Б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417847" cy="23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56\Desktop\Каток\Б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6886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Каток\А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168352" cy="19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Ведется проектная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строительству «Учебно-тренировочного катка»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5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938"/>
            <a:ext cx="8640960" cy="504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23773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планах на  2021 г.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входной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в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-642938" y="714375"/>
            <a:ext cx="82153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44334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244334"/>
            <a:ext cx="9108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656\Desktop\Фото\Новая папка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8" cy="676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0748" y="3244334"/>
            <a:ext cx="7502503" cy="326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28596" y="0"/>
            <a:ext cx="857256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территории Елань-Коленовского городского поселения проживает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участника ВОВ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8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вдов умерших участников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5656\Desktop\georgievskaia_lent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1009"/>
            <a:ext cx="440055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5656\Desktop\Мои документы\Мои рисунки\9 мая 2019г\DSC_02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176"/>
            <a:ext cx="4392487" cy="290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Мои документы\Мои рисунки\9 мая 2019г\DSC_06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6" y="4380021"/>
            <a:ext cx="33843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0507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рождаемости населения 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2010 года по 2020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70717708"/>
              </p:ext>
            </p:extLst>
          </p:nvPr>
        </p:nvGraphicFramePr>
        <p:xfrm>
          <a:off x="467544" y="1700808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0873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214290"/>
            <a:ext cx="914400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в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2010 года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78803176"/>
              </p:ext>
            </p:extLst>
          </p:nvPr>
        </p:nvGraphicFramePr>
        <p:xfrm>
          <a:off x="500034" y="1571612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6726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0"/>
            <a:ext cx="5643602" cy="625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осуществляют свою </a:t>
            </a:r>
            <a:r>
              <a:rPr lang="ru-RU" sz="2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деятельность: акционерное общество «Елань-Коленовский сахарный завод»,  который является градообразующим предприятием, выплачивающим основную массу налогов  в местный бюджет, идущих на содержание социальной сферы поселения и развитие ее инфраструктуры.</a:t>
            </a:r>
          </a:p>
          <a:p>
            <a:pPr algn="ctr"/>
            <a:r>
              <a:rPr lang="ru-RU" sz="2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крупных сельскохозяйственные организации ООО МТС «АГРО»  и ООО Центрально-Черноземная агропромышленная компания филиал Новохоперский, которые так же оказывает помощь в развитие поселения</a:t>
            </a:r>
          </a:p>
          <a:p>
            <a:endParaRPr lang="ru-RU" dirty="0"/>
          </a:p>
        </p:txBody>
      </p:sp>
      <p:pic>
        <p:nvPicPr>
          <p:cNvPr id="8" name="Рисунок 7" descr="https://avatars.mds.yandex.net/get-zen_doc/1594832/pub_5db872e3c49f2900b6816012_5db8768643863f00b151c955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22" y="260648"/>
            <a:ext cx="317927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storage.myseldon.com/news_pict_B3/B3F2AB36A631B1D355AB0766879CC35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22" y="2420888"/>
            <a:ext cx="32038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i.ytimg.com/vi/rRtRDAUA63Y/maxresdefaul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309634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62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4754" y="134539"/>
            <a:ext cx="828680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Транспортные услуги населению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оказываются ООО «Новохоперского АТП» и железнодорожным сообщением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станции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«Ольха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SL732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337049"/>
            <a:ext cx="4370654" cy="292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158" y="3501496"/>
            <a:ext cx="4662167" cy="321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5">
      <a:dk1>
        <a:srgbClr val="000000"/>
      </a:dk1>
      <a:lt1>
        <a:sysClr val="window" lastClr="FFFFFF"/>
      </a:lt1>
      <a:dk2>
        <a:srgbClr val="00B050"/>
      </a:dk2>
      <a:lt2>
        <a:srgbClr val="00B050"/>
      </a:lt2>
      <a:accent1>
        <a:srgbClr val="E9F5DB"/>
      </a:accent1>
      <a:accent2>
        <a:srgbClr val="1E5F9F"/>
      </a:accent2>
      <a:accent3>
        <a:srgbClr val="7F8FA9"/>
      </a:accent3>
      <a:accent4>
        <a:srgbClr val="BDE296"/>
      </a:accent4>
      <a:accent5>
        <a:srgbClr val="5AA2AE"/>
      </a:accent5>
      <a:accent6>
        <a:srgbClr val="9D90A0"/>
      </a:accent6>
      <a:hlink>
        <a:srgbClr val="0E57C4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15842</TotalTime>
  <Words>1547</Words>
  <Application>Microsoft Office PowerPoint</Application>
  <PresentationFormat>Экран (4:3)</PresentationFormat>
  <Paragraphs>251</Paragraphs>
  <Slides>44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Торговля представлена филиалом Новохоперского РАЙПО и сетевыми и частными магазинами, действует рынок</vt:lpstr>
      <vt:lpstr>Презентация PowerPoint</vt:lpstr>
      <vt:lpstr>Презентация PowerPoint</vt:lpstr>
      <vt:lpstr>Презентация PowerPoint</vt:lpstr>
      <vt:lpstr> ФИНАНСЫ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Большевяземский Экополис</dc:title>
  <dc:creator>11</dc:creator>
  <cp:lastModifiedBy>5656</cp:lastModifiedBy>
  <cp:revision>1121</cp:revision>
  <cp:lastPrinted>2021-02-04T11:51:35Z</cp:lastPrinted>
  <dcterms:created xsi:type="dcterms:W3CDTF">2003-07-03T18:00:31Z</dcterms:created>
  <dcterms:modified xsi:type="dcterms:W3CDTF">2021-02-09T12:43:21Z</dcterms:modified>
</cp:coreProperties>
</file>