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0" r:id="rId1"/>
  </p:sldMasterIdLst>
  <p:notesMasterIdLst>
    <p:notesMasterId r:id="rId45"/>
  </p:notesMasterIdLst>
  <p:sldIdLst>
    <p:sldId id="296" r:id="rId2"/>
    <p:sldId id="297" r:id="rId3"/>
    <p:sldId id="454" r:id="rId4"/>
    <p:sldId id="259" r:id="rId5"/>
    <p:sldId id="404" r:id="rId6"/>
    <p:sldId id="405" r:id="rId7"/>
    <p:sldId id="408" r:id="rId8"/>
    <p:sldId id="262" r:id="rId9"/>
    <p:sldId id="284" r:id="rId10"/>
    <p:sldId id="435" r:id="rId11"/>
    <p:sldId id="436" r:id="rId12"/>
    <p:sldId id="411" r:id="rId13"/>
    <p:sldId id="266" r:id="rId14"/>
    <p:sldId id="437" r:id="rId15"/>
    <p:sldId id="418" r:id="rId16"/>
    <p:sldId id="453" r:id="rId17"/>
    <p:sldId id="306" r:id="rId18"/>
    <p:sldId id="455" r:id="rId19"/>
    <p:sldId id="307" r:id="rId20"/>
    <p:sldId id="457" r:id="rId21"/>
    <p:sldId id="464" r:id="rId22"/>
    <p:sldId id="465" r:id="rId23"/>
    <p:sldId id="382" r:id="rId24"/>
    <p:sldId id="422" r:id="rId25"/>
    <p:sldId id="384" r:id="rId26"/>
    <p:sldId id="387" r:id="rId27"/>
    <p:sldId id="390" r:id="rId28"/>
    <p:sldId id="458" r:id="rId29"/>
    <p:sldId id="414" r:id="rId30"/>
    <p:sldId id="415" r:id="rId31"/>
    <p:sldId id="438" r:id="rId32"/>
    <p:sldId id="395" r:id="rId33"/>
    <p:sldId id="396" r:id="rId34"/>
    <p:sldId id="337" r:id="rId35"/>
    <p:sldId id="459" r:id="rId36"/>
    <p:sldId id="460" r:id="rId37"/>
    <p:sldId id="461" r:id="rId38"/>
    <p:sldId id="425" r:id="rId39"/>
    <p:sldId id="449" r:id="rId40"/>
    <p:sldId id="462" r:id="rId41"/>
    <p:sldId id="450" r:id="rId42"/>
    <p:sldId id="428" r:id="rId43"/>
    <p:sldId id="463" r:id="rId44"/>
  </p:sldIdLst>
  <p:sldSz cx="9144000" cy="6858000" type="screen4x3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aramond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DE64"/>
    <a:srgbClr val="00FF00"/>
    <a:srgbClr val="3366CC"/>
    <a:srgbClr val="33CCFF"/>
    <a:srgbClr val="0000FF"/>
    <a:srgbClr val="003399"/>
    <a:srgbClr val="007635"/>
    <a:srgbClr val="00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7" autoAdjust="0"/>
    <p:restoredTop sz="92743" autoAdjust="0"/>
  </p:normalViewPr>
  <p:slideViewPr>
    <p:cSldViewPr>
      <p:cViewPr>
        <p:scale>
          <a:sx n="87" d="100"/>
          <a:sy n="87" d="100"/>
        </p:scale>
        <p:origin x="-1109" y="2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5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526068015929575E-2"/>
          <c:y val="3.7327473507509819E-2"/>
          <c:w val="0.78615159970763016"/>
          <c:h val="0.753284452412441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4.3016900561184263E-3"/>
                  <c:y val="-5.3890617091928057E-2"/>
                </c:manualLayout>
              </c:layout>
              <c:numFmt formatCode="General" sourceLinked="0"/>
              <c:spPr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c:spPr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6804654948003E-3"/>
                  <c:y val="-7.34872051253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6900561184263E-3"/>
                  <c:y val="-9.798294016714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77933707456174E-3"/>
                  <c:y val="-7.103763162117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38966853728087E-3"/>
                  <c:y val="-1.2248060400696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3490</c:v>
                </c:pt>
                <c:pt idx="1">
                  <c:v>3499</c:v>
                </c:pt>
                <c:pt idx="2">
                  <c:v>3433</c:v>
                </c:pt>
                <c:pt idx="3">
                  <c:v>3403</c:v>
                </c:pt>
                <c:pt idx="4">
                  <c:v>3353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62560"/>
        <c:axId val="35764096"/>
        <c:axId val="0"/>
      </c:bar3DChart>
      <c:catAx>
        <c:axId val="35762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764096"/>
        <c:crosses val="autoZero"/>
        <c:auto val="1"/>
        <c:lblAlgn val="ctr"/>
        <c:lblOffset val="100"/>
        <c:noMultiLvlLbl val="0"/>
      </c:catAx>
      <c:valAx>
        <c:axId val="3576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62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8800927133588E-2"/>
          <c:y val="0"/>
          <c:w val="0.763219185060466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8"/>
          <c:dPt>
            <c:idx val="0"/>
            <c:bubble3D val="0"/>
            <c:explosion val="13"/>
            <c:spPr>
              <a:solidFill>
                <a:srgbClr val="0000FF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14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1368712139776088E-2"/>
                  <c:y val="-0.29821569378342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3693954572562E-3"/>
                  <c:y val="2.27541701052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98177927470095"/>
                  <c:y val="-8.6003647518527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1859</c:v>
                </c:pt>
                <c:pt idx="1">
                  <c:v>533</c:v>
                </c:pt>
                <c:pt idx="2">
                  <c:v>961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дети до 16 лет</c:v>
                </c:pt>
                <c:pt idx="2">
                  <c:v>пенсионеры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1859</c:v>
                </c:pt>
                <c:pt idx="1">
                  <c:v>533</c:v>
                </c:pt>
                <c:pt idx="2">
                  <c:v>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873780370519676"/>
          <c:y val="0.73805281097030195"/>
          <c:w val="0.32019593996994455"/>
          <c:h val="0.26190921153780933"/>
        </c:manualLayout>
      </c:layout>
      <c:overlay val="0"/>
      <c:spPr>
        <a:noFill/>
        <a:ln w="9525" cap="flat" cmpd="sng" algn="ctr">
          <a:noFill/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35066101709361E-2"/>
          <c:y val="0.17130038834873795"/>
          <c:w val="0.91889787069845907"/>
          <c:h val="0.6793918322800734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rgbClr val="00B05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explosion val="21"/>
          </c:dPt>
          <c:dLbls>
            <c:dLbl>
              <c:idx val="0"/>
              <c:layout>
                <c:manualLayout>
                  <c:x val="2.7921492238869466E-3"/>
                  <c:y val="-0.32457962187207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5882899978942E-3"/>
                  <c:y val="-0.223490499254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59052966740995E-3"/>
                  <c:y val="-0.28880826966938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59052966740995E-3"/>
                  <c:y val="-0.26434121698896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5882899978942E-3"/>
                  <c:y val="-0.18793539252818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1765799957883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80009299642013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642360599705188E-2"/>
                  <c:y val="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280009299642013E-2"/>
                  <c:y val="-4.06346362280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64707249947355E-2"/>
                  <c:y val="3.30156419352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Лист1!$B$2:$B$12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5"/>
                <c:pt idx="0">
                  <c:v>25</c:v>
                </c:pt>
                <c:pt idx="1">
                  <c:v>16</c:v>
                </c:pt>
                <c:pt idx="2">
                  <c:v>22</c:v>
                </c:pt>
                <c:pt idx="3">
                  <c:v>20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1648"/>
        <c:axId val="5346432"/>
      </c:barChart>
      <c:catAx>
        <c:axId val="51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46432"/>
        <c:crosses val="autoZero"/>
        <c:auto val="1"/>
        <c:lblAlgn val="ctr"/>
        <c:lblOffset val="100"/>
        <c:noMultiLvlLbl val="0"/>
      </c:catAx>
      <c:valAx>
        <c:axId val="534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13164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9814296256132E-2"/>
          <c:y val="2.6539496786424192E-2"/>
          <c:w val="0.81285622692528592"/>
          <c:h val="0.860022277059428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explosion val="21"/>
          </c:dPt>
          <c:dLbls>
            <c:dLbl>
              <c:idx val="0"/>
              <c:layout>
                <c:manualLayout>
                  <c:x val="-3.2463540899557781E-2"/>
                  <c:y val="-4.0634636228017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721896013507405E-5"/>
                  <c:y val="-0.2869821183603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263734801435767E-3"/>
                  <c:y val="-0.33015641935264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59086360852957E-3"/>
                  <c:y val="-0.2869821183603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550040122423795E-3"/>
                  <c:y val="-0.40634636228017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793526493184948E-4"/>
                  <c:y val="-0.41396535657293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912946099810477E-2"/>
                  <c:y val="-3.80949714637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284721199410375E-2"/>
                  <c:y val="4.825363052077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25892199621068E-2"/>
                  <c:y val="-5.333296004927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642360599705188E-2"/>
                  <c:y val="4.317430099226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Лист1!$B$2:$B$20</c:f>
              <c:numCache>
                <c:formatCode>General</c:formatCode>
                <c:ptCount val="14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6"/>
                <c:pt idx="1">
                  <c:v>45</c:v>
                </c:pt>
                <c:pt idx="2">
                  <c:v>53</c:v>
                </c:pt>
                <c:pt idx="3">
                  <c:v>45</c:v>
                </c:pt>
                <c:pt idx="4">
                  <c:v>66</c:v>
                </c:pt>
                <c:pt idx="5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9568"/>
        <c:axId val="5231360"/>
      </c:barChart>
      <c:catAx>
        <c:axId val="5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231360"/>
        <c:crosses val="autoZero"/>
        <c:auto val="1"/>
        <c:lblAlgn val="ctr"/>
        <c:lblOffset val="100"/>
        <c:noMultiLvlLbl val="0"/>
      </c:catAx>
      <c:valAx>
        <c:axId val="523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229568"/>
        <c:crosses val="autoZero"/>
        <c:crossBetween val="between"/>
      </c:valAx>
      <c:spPr>
        <a:ln>
          <a:solidFill>
            <a:schemeClr val="bg2">
              <a:lumMod val="40000"/>
              <a:lumOff val="6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9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2.7127772840054808E-2"/>
          <c:y val="0.11269115241762588"/>
          <c:w val="0.88676692240679345"/>
          <c:h val="0.762589928057553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устные</c:v>
                </c:pt>
              </c:strCache>
            </c:strRef>
          </c:tx>
          <c:spPr>
            <a:solidFill>
              <a:srgbClr val="FFFF00"/>
            </a:solidFill>
            <a:ln w="15875" cap="flat" cmpd="sng" algn="ctr">
              <a:noFill/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 w="15875" cap="flat" cmpd="sng" algn="ctr">
                <a:noFill/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2499890638670167E-2"/>
                  <c:y val="1.099792057033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5555555555554E-2"/>
                  <c:y val="-8.2484404277498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499890638670217E-2"/>
                  <c:y val="-1.649688085549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00000000000001E-2"/>
                  <c:y val="5.4989602851665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8871391076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Sheet1!$C$1:$G$1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Sheet1!$C$2:$G$2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10</c:v>
                </c:pt>
                <c:pt idx="3">
                  <c:v>24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письменные</c:v>
                </c:pt>
              </c:strCache>
            </c:strRef>
          </c:tx>
          <c:spPr>
            <a:solidFill>
              <a:srgbClr val="00DE64"/>
            </a:solidFill>
            <a:ln w="12142">
              <a:solidFill>
                <a:schemeClr val="accent6">
                  <a:lumMod val="50000"/>
                </a:schemeClr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DE64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DE64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00DE64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DE64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00DE64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</c:dPt>
          <c:dLbls>
            <c:dLbl>
              <c:idx val="4"/>
              <c:layout>
                <c:manualLayout>
                  <c:x val="0"/>
                  <c:y val="2.880929809888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283">
                <a:noFill/>
              </a:ln>
            </c:spPr>
            <c:txPr>
              <a:bodyPr/>
              <a:lstStyle/>
              <a:p>
                <a:pPr>
                  <a:defRPr sz="1720" b="1" i="1" u="none" strike="noStrike" baseline="0">
                    <a:solidFill>
                      <a:schemeClr val="tx1"/>
                    </a:solidFill>
                    <a:latin typeface="Arial Unicode MS"/>
                    <a:ea typeface="Arial Unicode MS"/>
                    <a:cs typeface="Arial Unicode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Sheet1!$C$1:$G$1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52</c:v>
                </c:pt>
                <c:pt idx="1">
                  <c:v>52</c:v>
                </c:pt>
                <c:pt idx="2">
                  <c:v>26</c:v>
                </c:pt>
                <c:pt idx="3">
                  <c:v>50</c:v>
                </c:pt>
                <c:pt idx="4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36690560"/>
        <c:axId val="37387264"/>
        <c:axId val="36936320"/>
      </c:bar3DChart>
      <c:catAx>
        <c:axId val="3669056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1" b="1" i="0" u="none" strike="noStrike" baseline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37387264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37387264"/>
        <c:scaling>
          <c:orientation val="minMax"/>
          <c:max val="100"/>
          <c:min val="0"/>
        </c:scaling>
        <c:delete val="0"/>
        <c:axPos val="r"/>
        <c:majorGridlines>
          <c:spPr>
            <a:ln w="303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  <c:crossAx val="36690560"/>
        <c:crosses val="autoZero"/>
        <c:crossBetween val="between"/>
        <c:majorUnit val="10"/>
        <c:minorUnit val="1"/>
      </c:valAx>
      <c:serAx>
        <c:axId val="36936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7387264"/>
        <c:crosses val="autoZero"/>
      </c:ser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 i="0" u="none" strike="noStrike" baseline="0">
                <a:ln>
                  <a:noFill/>
                </a:ln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u="none" strike="noStrike" baseline="0">
                <a:ln>
                  <a:noFill/>
                </a:ln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360502747640445"/>
          <c:y val="0.7872179470071754"/>
          <c:w val="0.24639497252359557"/>
          <c:h val="0.20576891343817977"/>
        </c:manualLayout>
      </c:layout>
      <c:overlay val="0"/>
      <c:spPr>
        <a:noFill/>
        <a:ln w="3036">
          <a:noFill/>
          <a:prstDash val="solid"/>
        </a:ln>
      </c:spPr>
      <c:txPr>
        <a:bodyPr/>
        <a:lstStyle/>
        <a:p>
          <a:pPr>
            <a:defRPr sz="1800" b="1" i="0" u="none" strike="noStrike" baseline="0">
              <a:ln>
                <a:noFill/>
              </a:ln>
              <a:solidFill>
                <a:schemeClr val="bg1"/>
              </a:solidFill>
              <a:latin typeface="Arial Unicode MS"/>
              <a:ea typeface="Arial Unicode MS"/>
              <a:cs typeface="Arial Unicode M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1" b="1" i="0" u="none" strike="noStrike" baseline="0">
          <a:solidFill>
            <a:schemeClr val="tx1"/>
          </a:solidFill>
          <a:latin typeface="Arial Unicode MS"/>
          <a:ea typeface="Arial Unicode MS"/>
          <a:cs typeface="Arial Unicode M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5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471173482982469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40656909846513E-2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40656909846513E-2"/>
                  <c:y val="1.224786752089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376243651337746E-2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234696596493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 formatCode="#,##0.00">
                  <c:v>45467.3</c:v>
                </c:pt>
                <c:pt idx="1">
                  <c:v>49273.7</c:v>
                </c:pt>
                <c:pt idx="2" formatCode="#,##0.00">
                  <c:v>42014.2</c:v>
                </c:pt>
                <c:pt idx="3" formatCode="#,##0.00">
                  <c:v>41630.400000000001</c:v>
                </c:pt>
                <c:pt idx="4" formatCode="#,##0.00">
                  <c:v>62984.7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688640"/>
        <c:axId val="36691328"/>
        <c:axId val="0"/>
      </c:bar3DChart>
      <c:catAx>
        <c:axId val="36688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691328"/>
        <c:crosses val="autoZero"/>
        <c:auto val="1"/>
        <c:lblAlgn val="ctr"/>
        <c:lblOffset val="100"/>
        <c:noMultiLvlLbl val="0"/>
      </c:catAx>
      <c:valAx>
        <c:axId val="366913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668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50"/>
      <c:rotY val="1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471173482982469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942346965964939E-2"/>
                  <c:y val="-4.164274957103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40656909846513E-2"/>
                  <c:y val="-5.634019059610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72863539100894E-2"/>
                  <c:y val="-4.65418965793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4234696596493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0.00</c:formatCode>
                <c:ptCount val="5"/>
                <c:pt idx="0" formatCode="#,##0.00">
                  <c:v>44961.3</c:v>
                </c:pt>
                <c:pt idx="1">
                  <c:v>48988.9</c:v>
                </c:pt>
                <c:pt idx="2" formatCode="#,##0.00">
                  <c:v>42092</c:v>
                </c:pt>
                <c:pt idx="3" formatCode="#,##0.00">
                  <c:v>43139.8</c:v>
                </c:pt>
                <c:pt idx="4" formatCode="#,##0.00">
                  <c:v>64310.2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378752"/>
        <c:axId val="84488192"/>
        <c:axId val="0"/>
      </c:bar3DChart>
      <c:catAx>
        <c:axId val="84378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4488192"/>
        <c:crosses val="autoZero"/>
        <c:auto val="1"/>
        <c:lblAlgn val="ctr"/>
        <c:lblOffset val="100"/>
        <c:noMultiLvlLbl val="0"/>
      </c:catAx>
      <c:valAx>
        <c:axId val="844881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8437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0.7049</cdr:x>
      <cdr:y>0.55844</cdr:y>
    </cdr:from>
    <cdr:to>
      <cdr:x>1</cdr:x>
      <cdr:y>1</cdr:y>
    </cdr:to>
    <cdr:pic>
      <cdr:nvPicPr>
        <cdr:cNvPr id="2" name="Рисунок 1" descr="C:\Users\5656\Desktop\image141-823x720.pn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44207" y="3096335"/>
          <a:ext cx="2697797" cy="24482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0.77963</cdr:x>
      <cdr:y>0.01624</cdr:y>
    </cdr:from>
    <cdr:to>
      <cdr:x>0.99785</cdr:x>
      <cdr:y>0.39063</cdr:y>
    </cdr:to>
    <cdr:pic>
      <cdr:nvPicPr>
        <cdr:cNvPr id="2" name="Рисунок 1" descr="C:\Users\5656\Desktop\1639267276_6-papik-pro-p-novorozhdennii-klipart-6.pn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92280" y="99392"/>
          <a:ext cx="1985054" cy="22915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1"/>
            <a:ext cx="2920092" cy="49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815671" y="1"/>
            <a:ext cx="2920092" cy="4933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37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0" y="739775"/>
            <a:ext cx="4953000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8733" y="4685706"/>
            <a:ext cx="4933568" cy="4436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0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5671" y="9372998"/>
            <a:ext cx="2915362" cy="488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0" tIns="46795" rIns="89990" bIns="4679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26" algn="l"/>
                <a:tab pos="896839" algn="l"/>
                <a:tab pos="1346051" algn="l"/>
                <a:tab pos="1795264" algn="l"/>
                <a:tab pos="2244477" algn="l"/>
                <a:tab pos="2693690" algn="l"/>
                <a:tab pos="3142902" algn="l"/>
                <a:tab pos="3592116" algn="l"/>
                <a:tab pos="4041328" algn="l"/>
                <a:tab pos="4490541" algn="l"/>
                <a:tab pos="4939754" algn="l"/>
                <a:tab pos="5388968" algn="l"/>
                <a:tab pos="5838179" algn="l"/>
                <a:tab pos="6287393" algn="l"/>
                <a:tab pos="6736606" algn="l"/>
                <a:tab pos="7185818" algn="l"/>
                <a:tab pos="7635031" algn="l"/>
                <a:tab pos="8084244" algn="l"/>
                <a:tab pos="8533456" algn="l"/>
                <a:tab pos="898267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1FE1C21-89EB-4809-9755-D6C29780C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4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DBCCCF8-ED6E-41AE-A37C-38AAD4A9D6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5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93043A44-27D3-40F7-AD96-E54235F751E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21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9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1FE1C21-89EB-4809-9755-D6C29780C0B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4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8C10E09C-5DE9-4932-AED2-33FCB4AEE73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A4213C9-2968-4ACD-997E-94BB37906C29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4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5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11481E30-4A86-49AA-BAE0-8AB5430768C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15671" y="9372998"/>
            <a:ext cx="2920092" cy="493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5" rIns="89990" bIns="46795" anchor="b"/>
          <a:lstStyle/>
          <a:p>
            <a:pPr algn="r">
              <a:buClrTx/>
              <a:tabLst>
                <a:tab pos="0" algn="l"/>
                <a:tab pos="446198" algn="l"/>
                <a:tab pos="893978" algn="l"/>
                <a:tab pos="1341758" algn="l"/>
                <a:tab pos="1789538" algn="l"/>
                <a:tab pos="2237317" algn="l"/>
                <a:tab pos="2685098" algn="l"/>
                <a:tab pos="3132877" algn="l"/>
                <a:tab pos="3580658" algn="l"/>
                <a:tab pos="4028437" algn="l"/>
                <a:tab pos="4476218" algn="l"/>
                <a:tab pos="4923997" algn="l"/>
                <a:tab pos="5371777" algn="l"/>
                <a:tab pos="5819557" algn="l"/>
                <a:tab pos="6267337" algn="l"/>
                <a:tab pos="6715117" algn="l"/>
                <a:tab pos="7162897" algn="l"/>
                <a:tab pos="7610677" algn="l"/>
                <a:tab pos="8058457" algn="l"/>
                <a:tab pos="8506236" algn="l"/>
                <a:tab pos="8954017" algn="l"/>
              </a:tabLst>
            </a:pPr>
            <a:fld id="{14E08D83-FF36-44D6-8609-B59273399D4F}" type="slidenum">
              <a:rPr lang="ru-RU" sz="1200">
                <a:solidFill>
                  <a:srgbClr val="FFFFFF"/>
                </a:solidFill>
                <a:latin typeface="Times New Roman" pitchFamily="18" charset="0"/>
              </a:rPr>
              <a:pPr algn="r">
                <a:buClrTx/>
                <a:tabLst>
                  <a:tab pos="0" algn="l"/>
                  <a:tab pos="446198" algn="l"/>
                  <a:tab pos="893978" algn="l"/>
                  <a:tab pos="1341758" algn="l"/>
                  <a:tab pos="1789538" algn="l"/>
                  <a:tab pos="2237317" algn="l"/>
                  <a:tab pos="2685098" algn="l"/>
                  <a:tab pos="3132877" algn="l"/>
                  <a:tab pos="3580658" algn="l"/>
                  <a:tab pos="4028437" algn="l"/>
                  <a:tab pos="4476218" algn="l"/>
                  <a:tab pos="4923997" algn="l"/>
                  <a:tab pos="5371777" algn="l"/>
                  <a:tab pos="5819557" algn="l"/>
                  <a:tab pos="6267337" algn="l"/>
                  <a:tab pos="6715117" algn="l"/>
                  <a:tab pos="7162897" algn="l"/>
                  <a:tab pos="7610677" algn="l"/>
                  <a:tab pos="8058457" algn="l"/>
                  <a:tab pos="8506236" algn="l"/>
                  <a:tab pos="8954017" algn="l"/>
                </a:tabLst>
              </a:pPr>
              <a:t>6</a:t>
            </a:fld>
            <a:endParaRPr lang="ru-RU" sz="12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CDBCCCF8-ED6E-41AE-A37C-38AAD4A9D6D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D58E8A4-5A11-47D3-9E92-D26C846EFC96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6812F052-C053-40C6-944C-C05C6D710014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98" algn="l"/>
                <a:tab pos="895560" algn="l"/>
                <a:tab pos="1344922" algn="l"/>
                <a:tab pos="1794284" algn="l"/>
                <a:tab pos="2243646" algn="l"/>
                <a:tab pos="2693009" algn="l"/>
                <a:tab pos="3142371" algn="l"/>
                <a:tab pos="3591733" algn="l"/>
                <a:tab pos="4041095" algn="l"/>
                <a:tab pos="4490457" algn="l"/>
                <a:tab pos="4938238" algn="l"/>
                <a:tab pos="5387600" algn="l"/>
                <a:tab pos="5836962" algn="l"/>
                <a:tab pos="6286324" algn="l"/>
                <a:tab pos="6735687" algn="l"/>
                <a:tab pos="7185049" algn="l"/>
                <a:tab pos="7634411" algn="l"/>
                <a:tab pos="8083773" algn="l"/>
                <a:tab pos="8533135" algn="l"/>
                <a:tab pos="8982498" algn="l"/>
              </a:tabLst>
            </a:pPr>
            <a:fld id="{E4831F5B-C659-4CF1-BC3C-FEDDE0602973}" type="slidenum">
              <a:rPr lang="ru-RU" smtClean="0"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6198" algn="l"/>
                  <a:tab pos="895560" algn="l"/>
                  <a:tab pos="1344922" algn="l"/>
                  <a:tab pos="1794284" algn="l"/>
                  <a:tab pos="2243646" algn="l"/>
                  <a:tab pos="2693009" algn="l"/>
                  <a:tab pos="3142371" algn="l"/>
                  <a:tab pos="3591733" algn="l"/>
                  <a:tab pos="4041095" algn="l"/>
                  <a:tab pos="4490457" algn="l"/>
                  <a:tab pos="4938238" algn="l"/>
                  <a:tab pos="5387600" algn="l"/>
                  <a:tab pos="5836962" algn="l"/>
                  <a:tab pos="6286324" algn="l"/>
                  <a:tab pos="6735687" algn="l"/>
                  <a:tab pos="7185049" algn="l"/>
                  <a:tab pos="7634411" algn="l"/>
                  <a:tab pos="8083773" algn="l"/>
                  <a:tab pos="8533135" algn="l"/>
                  <a:tab pos="8982498" algn="l"/>
                </a:tabLst>
              </a:pPr>
              <a:t>14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9775"/>
            <a:ext cx="4954587" cy="3717925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8733" y="4685706"/>
            <a:ext cx="4938298" cy="444142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62BD8-AEC5-47E6-B176-F90AF4B5D4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633B-1D9D-4AE6-B992-4E41EF2B9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32DE-B24C-4F02-BC81-D52706DE9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469A-8CD4-4DB8-981C-B40B700785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DE61C-4039-457E-9458-D2C3CD4EC2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73D14-4E47-4DD1-882C-CCEA4ED48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3D7F9-5A73-47DA-B43C-269217747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F9412-075C-42A2-8929-9266C6F395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F9D48-8787-4886-B82B-D5102BEC5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40F5F-1BD9-4999-8AB0-F32D2D0EA5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7CE8-C6A9-4606-84DF-9FC388AC5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6EAC53C-B5B9-4D23-B04C-CA7DBEDC3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4282" y="-357214"/>
            <a:ext cx="8501058" cy="3429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2160" tIns="46080" rIns="92160" bIns="46080" anchor="ctr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8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 smtClean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главы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Новохопёрского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Воронежской области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задачах на 2023 год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Елань-КоленовскоеСП-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11" y="3317812"/>
            <a:ext cx="34563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410445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Жилищно-коммунальные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услуги  представляет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-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ООО «ЕКЖКХ»  оказывают услуги по водоснабжению и водоотведению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вывозом  ТКО с 2020 года занимается Государственное унитарное предприятие Воронежской области "Облкоммунсервис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dirty="0"/>
          </a:p>
        </p:txBody>
      </p:sp>
      <p:pic>
        <p:nvPicPr>
          <p:cNvPr id="5" name="Рисунок 4" descr="ремонт канализации ул. Парко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4966"/>
            <a:ext cx="2736304" cy="236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4966"/>
            <a:ext cx="3096344" cy="2367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5656\Desktop\vqxzNbaxEkVFgpBIA3_r0YGWEkHPlB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3240360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5656\Desktop\image104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5915"/>
            <a:ext cx="1808897" cy="1080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53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dirty="0">
                <a:solidFill>
                  <a:schemeClr val="tx1"/>
                </a:solidFill>
                <a:effectLst/>
              </a:rPr>
              <a:t>- 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августа 2016 года территорию Елань–Коленовского городского поселения обслуживает муниципальное казенное учреждение Елань-Коленовского городского поселения Новохоперского муниципального района Воронежской области «Хозяйственно-эксплуатационная служба по обслуживанию городского поселения». Работниками «</a:t>
            </a:r>
            <a:r>
              <a:rPr lang="ru-RU" sz="17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ХЭСа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выполняются работы по уборке территории, скашиванию травы, вырубке и опиливанию сорной поросли и засохших деревьев, поливке деревьев и кустарников, в зимний период очистка от снега, льда, а так же </a:t>
            </a:r>
            <a:r>
              <a:rPr lang="ru-RU" sz="17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противогололедная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обработка тротуарных дорожек, территории парка Центральной площади и территории, прилегающей к МКУ 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КСК «Кристалл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 Ритуальные услуги оказываются ООО «Память».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240360" cy="2009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3"/>
            <a:ext cx="169123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1728192" cy="2567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96953"/>
            <a:ext cx="1584176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324036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0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60648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Совета народных депутатов и администрации Елань-Коленовского городского поселения за отчетный период проводились в соответствии с действующим законодательством федерального, регионального,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районного и местного уровней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5656\Desktop\Ishodnik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01015"/>
            <a:ext cx="309634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Ishodnik-13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33219"/>
            <a:ext cx="2739940" cy="16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656\Desktop\Ishodnik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" y="1412776"/>
            <a:ext cx="2813237" cy="18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573016"/>
            <a:ext cx="8932628" cy="46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13338"/>
            <a:ext cx="8860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Проведено 15 сессий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63 решения Совета народных депутатов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Издано 255 постановлений и 93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распоряжения администрации Елань-Коленовского городского поселения;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Утверждено 23 административных регламентов по предоставлению муниципальных услуг;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Принято 1152  входящей и оформлено 999  исходящей документации;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Совершено 44 нотариальных действия;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1125 справки жителям поселка;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Подготовлено и выдано 259 характеристик в органы внутренних дел.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5656\Desktop\1663658892_47-phonoteka-org-p-chelovechek-dlya-prezentatsii-bez-fona-kra-5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62" y="4869160"/>
            <a:ext cx="147383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1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915816" y="214290"/>
            <a:ext cx="587097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количества письменных и устных обращений граждан в администрацию городского поселения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23093"/>
              </p:ext>
            </p:extLst>
          </p:nvPr>
        </p:nvGraphicFramePr>
        <p:xfrm>
          <a:off x="0" y="1390977"/>
          <a:ext cx="7596336" cy="405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00034" y="5378491"/>
            <a:ext cx="8643966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преимущественно волнуют проблемы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 и социальные вопросы.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обращений было решено положительно, многие вопросы решаются при непосредственном посещении граждан по месту жительства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7" name="Picture 2" descr="C:\Users\5656\Desktop\4385ec4c20078b402c9e5cc52f832d39-1024x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748"/>
            <a:ext cx="2592288" cy="1064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5656\Desktop\1648077144_14-kartinkin-net-p-kartinki-chelovechek-dlya-prezentatsii-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188640"/>
            <a:ext cx="5440118" cy="668632"/>
          </a:xfrm>
        </p:spPr>
        <p:txBody>
          <a:bodyPr/>
          <a:lstStyle/>
          <a:p>
            <a:pPr algn="ctr">
              <a:lnSpc>
                <a:spcPct val="6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ФИНАНСЫ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714356"/>
            <a:ext cx="9144000" cy="588329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 поступило доходов на сумму 62 984 783,13 руб., при плане 49 796 197,86 руб.. Доходная часть выполнена на 60,6%. Израсходовано из бюджета 64 310 246,80 руб.  Эти средства были направлены: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выплату муниципальной пенсии – 922 092,40 руб.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благоустройство территории поселения – 34 884 731,35 руб.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ВУС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247 600,0 руб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содержание МКУ «ХЭС» 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9 374 880, 83 руб.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учреждений культуры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7 777 158,62 руб.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Администрации Елань-Коленовского городского поселения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11 003 783,60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4363" indent="-609600">
              <a:spcBef>
                <a:spcPts val="375"/>
              </a:spcBef>
              <a:buClrTx/>
              <a:buSzPct val="7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4" name="Рисунок 3" descr="https://pbs.twimg.com/media/DuSmlnBWwAQxIS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76659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927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42910" y="214290"/>
            <a:ext cx="814390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доходов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699657"/>
              </p:ext>
            </p:extLst>
          </p:nvPr>
        </p:nvGraphicFramePr>
        <p:xfrm>
          <a:off x="179512" y="1412776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5143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42910" y="214290"/>
            <a:ext cx="814390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60801110"/>
              </p:ext>
            </p:extLst>
          </p:nvPr>
        </p:nvGraphicFramePr>
        <p:xfrm>
          <a:off x="179512" y="1412776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9447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37341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аукциона в электронной форме на общую сумму: 24 679 881 рублей 17 копеек из них: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один аукцион по закупке угля для печного отопления здания администрации Елань-Коленовского городского поселения – 220413,60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три аукциона по ремонту автомобильных дорог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Елань-Коленовский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(асфальтирование улиц общей площадью 1,809 км;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улиц общей площадью 6,790 км ) на общую сумму 24 459 467,57 рублей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Исполнен муниципальный контакт, заключенный в  2021 году на  2 384 999, рублей 85 копеек, устройство дорожек и тротуаров по ул. Спортивная д.д.1,11 мкр. Краснотал д.д.1-3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5656\Desktop\11f360e9cee93987c16ba7076753ea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099"/>
            <a:ext cx="2520280" cy="15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5656\Desktop\118-20211129_18130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2858"/>
            <a:ext cx="1979712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105943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вступлением в силу с 1 января 2014 года 44 Федерального закона «О контрактной системе в сфере закупок товаров, работ, услуг для обеспечения государственных и муниципальных нужд». В рамках исполнения этого закона в Елань-Коленовском городском поселении проведено: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«Светлячок»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87946"/>
            <a:ext cx="2520281" cy="1853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5656\Desktop\Фото\отчет\20191224_1714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883936"/>
            <a:ext cx="3312367" cy="182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5656\Desktop\maxresdefaul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887946"/>
            <a:ext cx="2952328" cy="181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Фото поселок\Садик\Детский сад Светлячок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8991" cy="448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5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714356"/>
            <a:ext cx="3279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Елань-Коленовская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 2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656\Desktop\Мои документы\Мои рисунки\Старое фото\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0" y="369332"/>
            <a:ext cx="3960440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56\Desktop\Мои документы\Мои рисунки\Фото поселка 2017\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0" y="1645682"/>
            <a:ext cx="4536504" cy="2937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5656\Desktop\Фото поселок\Школа\IMG-20220725-WA00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376-20211129_18134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0" y="4077072"/>
            <a:ext cx="3502600" cy="278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0112" y="105273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382" y="2136339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382" y="4819950"/>
            <a:ext cx="5793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состоит из трёх населенных пунктов:</a:t>
            </a:r>
          </a:p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Рабочий поселок  Елань-Коленовский</a:t>
            </a:r>
          </a:p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Поселок Горелые Ольхи</a:t>
            </a:r>
          </a:p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Поселок Согласие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основания рабочего поселка Елань-Коленовский считается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5656\Desktop\IMG_20230120_1915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5"/>
            <a:ext cx="4464496" cy="2378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16114" y="3284984"/>
            <a:ext cx="4996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Ансамбль «Мелодия»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5656\Downloads\IMG-20230201-WA0010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38437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5656\Downloads\IMG-20230201-WA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736304" cy="186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ownloads\IMG-20230201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110"/>
            <a:ext cx="2592287" cy="19557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4462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мероприятия в спортивном зале Елань-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Коленовской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№2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1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57224" y="0"/>
            <a:ext cx="771525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услуги оказывает врачебная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амбулатория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9" y="1412776"/>
            <a:ext cx="6000792" cy="400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372016"/>
            <a:ext cx="4536504" cy="248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tabletix.ru/wp-content/uploads/2020/04/mas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abletix.ru/wp-content/uploads/2020/04/mas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5656\Desktop\mask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3966"/>
            <a:ext cx="367240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1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5" y="4797152"/>
            <a:ext cx="226822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5365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действуют два учреждения культуры: МКУ КСК «Кристалл» и библиотека, входящая в состав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МКУ КСК «Кристалл»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get-altay/226077/2a0000015d9984de45145a91e343794e201e/X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6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0"/>
            <a:ext cx="4464875" cy="4434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возможность работать как многофункциональное учреждение культуры, осуществляющее новые формы  информационного обслуживания, а также как центр муниципальной и правовой информации, центр образования и самообразования, социальной и бытовой информации,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 - досугового центра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725144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Книжный фонд библиотеки насчитывает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15478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экземпляров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mediacratia.ru/wp-content/uploads/2019/08/programma-a-u-nas-v-biblioteke-knizhki-raznye-zhivu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4164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5656\Desktop\Фото поселок\библиотека\766424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46" y="332656"/>
            <a:ext cx="424847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5656\Desktop\image068-1-540x72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4912"/>
            <a:ext cx="2427982" cy="271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 2022 году в МКУ КСК «Кристалл» проведено – более 111 мероприятий, основные из них: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связанные с празднованием Нового года; 23 февраля;  8 марта; мероприятия посвященные празднованию 78-й годовщине Победы в Великой Отечественной войне 1941-1945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мероприятие посвященное Дню молодежи; День поселка; фестиваль «Ритмы поколений»; мероприятие посвященное Дню пожилых людей; День Матери; День народного единства и др.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 в 28 конкурсах и фестивалях  как в районных, областных, так и в других регионах России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C:\Users\5656\Desktop\people15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144016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9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5656\Desktop\Мероприятия ДК 2022\Бобро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59212"/>
            <a:ext cx="3672408" cy="229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5656\Desktop\Мероприятия ДК 2022\IMG_94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8" y="98465"/>
            <a:ext cx="2521520" cy="212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5656\Desktop\Мероприятия ДК 2022\DSC_36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74" y="4525614"/>
            <a:ext cx="4104011" cy="214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5656\Desktop\Мероприятия ДК 2022\DSC_38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0" y="124169"/>
            <a:ext cx="2743788" cy="164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5656\Desktop\Мероприятия ДК 2022\i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86" y="316582"/>
            <a:ext cx="2438400" cy="162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5656\Desktop\Мероприятия ДК 2022\i (4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0" y="2420888"/>
            <a:ext cx="2380656" cy="183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5656\Desktop\Мероприятия ДК 2022\i (5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07" y="2348880"/>
            <a:ext cx="2459355" cy="174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5656\Desktop\Мероприятия ДК 2022\Бобров  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6" y="4544197"/>
            <a:ext cx="2877168" cy="182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5656\Desktop\Фото поселок\Мероприятия ДК 2022\IMG-20230127-WA00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42" y="4502467"/>
            <a:ext cx="1528720" cy="21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0"/>
            <a:ext cx="8804784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5656\Desktop\Мероприятия ДК 2022\i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3320"/>
            <a:ext cx="4608512" cy="286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5656\Desktop\image064-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1619672" cy="162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5656\Desktop\спорт 2022\IMG-20230206-WA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13" y="1844824"/>
            <a:ext cx="39895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656\Desktop\спорт 2022\IMG-20230206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40324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0"/>
            <a:ext cx="7786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Центральный Парк Елань-Коленовского 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76"/>
            <a:ext cx="2880320" cy="384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5656\Desktop\Фото поселок\Парк\Парк 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6441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5656\Desktop\Фото поселок\Парк\Новая папка\Парк 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1"/>
            <a:ext cx="2644119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5656\Desktop\Фото поселок\Парк\Парк 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2" y="3645024"/>
            <a:ext cx="2520280" cy="28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5656\Desktop\Фото поселок\Парк\парк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644120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5656\Desktop\Фото поселок\Парк\Детская площадка парк ул. Центральная,4в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64" y="1160748"/>
            <a:ext cx="31580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5656\Desktop\Фото поселок\Парк\Парк 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306343"/>
            <a:ext cx="237626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chemeClr val="tx1"/>
                </a:solidFill>
                <a:effectLst/>
              </a:rPr>
              <a:t>Территории </a:t>
            </a:r>
            <a:r>
              <a:rPr lang="ru-RU" sz="2000" i="1" dirty="0">
                <a:solidFill>
                  <a:schemeClr val="tx1"/>
                </a:solidFill>
                <a:effectLst/>
              </a:rPr>
              <a:t>МКУ КСК «Кристалл»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9"/>
            <a:ext cx="3483639" cy="225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7"/>
            <a:ext cx="288032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744416" cy="2511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5656\Desktop\Фото поселок\Территория Кристалл\i (1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88595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5656\Desktop\Фото поселок\Территория Кристалл\территория МКУ КСК Кристалл - копия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8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5656\Desktop\Фото поселок\Территория Кристалл\Территория  Кристалл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80831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58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Площадь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  <p:pic>
        <p:nvPicPr>
          <p:cNvPr id="8" name="Рисунок 7" descr="C:\Users\5656\Desktop\Фото\Новая папка\i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8808"/>
            <a:ext cx="3931156" cy="263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Фото\Новая папка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896544" cy="314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\Новая папка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84" y="1052736"/>
            <a:ext cx="31260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esktop\Фото поселок\Площадь\Центральная площадь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16835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2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42910" y="214290"/>
            <a:ext cx="814390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численности 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3467180"/>
              </p:ext>
            </p:extLst>
          </p:nvPr>
        </p:nvGraphicFramePr>
        <p:xfrm>
          <a:off x="1" y="1196752"/>
          <a:ext cx="91420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2219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Сквер «МОЛОДЁЖНЫЙ»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 descr="C:\Users\5656\Desktop\Новая папка\Новая папка\Новая папка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6998"/>
            <a:ext cx="4974468" cy="33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5656\Desktop\Фото\Новая папка\i (2)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8164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\Новая папка\i (2)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528391" cy="226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Фото\Новая папка\i (2)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68352" cy="234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7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Пляж «Куба» на реке Елань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9" name="Picture 3" descr="C:\Users\5656\Downloads\P100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77531"/>
            <a:ext cx="3217559" cy="203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0" name="Picture 4" descr="D:\Мои рисунки\Фото Куба\P100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670" y="1412776"/>
            <a:ext cx="4320480" cy="306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56" y="4335943"/>
            <a:ext cx="3576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5656\Desktop\Новая папка\Новая папка\Новая папка\i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072"/>
            <a:ext cx="4680520" cy="3627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5656\Desktop\Фото поселок\1644589344_25-adonius-club-p-belie-chelovechki-dlya-prezentatsii-na-pro-4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4941168"/>
            <a:ext cx="1728191" cy="1459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839890"/>
            <a:ext cx="81021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работают 5 провайдера связи «Ростелеком»,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Виплайн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«Мегафон»,  «МТС» и «ТЕЛЕ-2».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поселении есть волоконно-оптические линии связи, к ним подключены: администрация поселения,  школа,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«Елань-Коленовский сахарный завод».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2021 года ведется подключение к волоконно-оптической линии изъявивших желание жителей поселка.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5656\Desktop\Фото поселок\442-20211129_18135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2" y="217402"/>
            <a:ext cx="1857300" cy="1915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95736" y="21429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информационно-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    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Елань-Коленовском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городском поселении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357298"/>
            <a:ext cx="8213725" cy="94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8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 на территории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P70425-18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65" y="1359737"/>
            <a:ext cx="2993675" cy="188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680" y="785795"/>
            <a:ext cx="319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  - Детская площадка на ул. Ленинградская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78579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 - Закупка материалов на проведение реконструкции фонтана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7" y="785795"/>
            <a:ext cx="2827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 год  - изготовление  и установка мемориальных  памятных  плит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3" descr="C:\Users\5656\Downloads\DSCN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7"/>
            <a:ext cx="2711378" cy="192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2180" y="3196774"/>
            <a:ext cx="28024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год –  установка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стеллы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«Елань-Коленовский»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5656\Desktop\Фото\DSCN13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" y="4437112"/>
            <a:ext cx="282485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5656\Downloads\DSC_0671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61" y="1772816"/>
            <a:ext cx="2691562" cy="198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3429000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декоративная шахматная доска с фигурами и детская площадка на Центральной площади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1"/>
            <a:ext cx="2808312" cy="186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3404" y="3380875"/>
            <a:ext cx="28273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 году планируется установка памятника «Ветеранам боевых действий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5656\Downloads\IMG-20221206-WA00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34" y="4797153"/>
            <a:ext cx="1944216" cy="2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2852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Моногород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Елань-Коленовского городского поселения официально присвоен статус моногорода. Ежегодно регулярно предоставляется  информация  по моногороду в Департамент труда и занятости населения Воронежской области, а  также в Департамент земельных и имущественных отношений и  экономистам администрации Новохоперского муниципального района Воронежской области.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Проводятся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заседания рабочей группы по оказанию имущественной поддержке субъектам малого и среднего предпринимательства, а также ежеквартально проводятся заседания Управляющего совета по реализации  программы развития  моногорода Елань-Коленовского городского поселения. Систематически предоставляются  отчеты в департамент предпринимательства и торговли Воронежской области.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развития моногородов администрацией Елань-Коленовского городского поселения в 2022 году поданы заявки на федеральном и региональном уровнях на финансирование проектов по реконструкции систем водоснабжения, водоотведения и дорожного ремонта.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263" y="764704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программы «Формирование комфортной городской среды»  благоустроена общественная территория – устройство тротуарных дорожек по ул. Спортивная д. 9,11 и мкр. Краснотал д. 1-3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1740" y="44624"/>
            <a:ext cx="5292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 за 2022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772816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 получено положительное заключение государственной экспертизы по проекту «Реконструкция и строительство объекта водоснабжения Елань-Коленовского городского поселения и подана заявка в Департамент жилищно-коммунального хозяйства на выделение денежных средств для реализации проекта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5656\Desktop\230-20221224_14083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7010"/>
            <a:ext cx="2491358" cy="179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Фото поселок\дорожка спортивная, краснотал\IMG-20230203-WA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" y="3933056"/>
            <a:ext cx="1812449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Фото поселок\дорожка спортивная, краснотал\I4g4k34Qcp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40" y="4219640"/>
            <a:ext cx="1986844" cy="2521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3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Закончено строительство спортивного зала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Коленовской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СОШ №2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5656\Desktop\Фото поселок\Школа\IMG-20220725-WA00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5"/>
            <a:ext cx="4032448" cy="300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5656\Desktop\Фото поселок\Школа\IMG-20220725-WA00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45638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5656\Desktop\Фото поселок\Школа\IMG-20220725-WA00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8151"/>
            <a:ext cx="32811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5656\Desktop\Фото поселок\Школа\IMG-20220725-WA00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541"/>
            <a:ext cx="2376263" cy="1760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619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3265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 были выполнены работы  по: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сфальтированию дорог: ул. Кирова, ул. Горького, пер. Степной, пер. Шолохова;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Щебенение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дорог: ул. Прилужная, ул. Заводская, ул. Мостовая, ул. Гагарина, ул. Карла Маркса, ул. Большевистская, ул. 8 Марта, ул. 9 Января, ул. Ленинградская, ул. Первомайская, пер. Пионерский, пер. Сахарный, пер. Сахарный, пер. Луговой, пер. Речной.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01.01.2023 год из 43,1 км. дорог заасфальтировано – 11,947 км., защебенены – 8,120 км.</a:t>
            </a:r>
          </a:p>
          <a:p>
            <a:pPr algn="just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5656\Desktop\Фото\DSCN12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952328" cy="231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5656\Desktop\Фото\отчет\image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40" y="4365104"/>
            <a:ext cx="2764128" cy="231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esktop\Фото поселок\Дороги\P70828-1027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724398" cy="2311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1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32656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Звание </a:t>
            </a:r>
            <a:r>
              <a:rPr lang="ru-RU" sz="3600" b="1" i="1" dirty="0">
                <a:solidFill>
                  <a:schemeClr val="tx1"/>
                </a:solidFill>
              </a:rPr>
              <a:t>«Почетный гражданин Елань-Коленовского городского </a:t>
            </a:r>
            <a:r>
              <a:rPr lang="ru-RU" sz="3600" b="1" i="1" dirty="0" smtClean="0">
                <a:solidFill>
                  <a:schemeClr val="tx1"/>
                </a:solidFill>
              </a:rPr>
              <a:t>поселения» 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в 2022 году присвоено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Захарову Владимиру Степановичу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Терентьеву Николаю Семёновичу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8e2KUOxjon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0324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326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Работы по благоустройству территории Елань-Коленовского городского поселения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5656\Desktop\Рабочий стол\Конкурс 2022\Субботник\Фото 29.04.2022\уборка территории р.п. Елань-Коленовский\IMG-20220425-WA0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3546"/>
            <a:ext cx="2808312" cy="208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5656\Desktop\Рабочий стол\Конкурс 2022\Субботник\Фото 22.04.2022\20220419_090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19890"/>
            <a:ext cx="223224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5656\Desktop\Рабочий стол\Конкурс 2022\Субботник\Фото 15.04.2022\уборка центральной аллеи, уборка прилегающей территории в ДК Кристалл в р.п. Елань-Коленовский\20220411_154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13" y="4221088"/>
            <a:ext cx="212423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5656\Desktop\Рабочий стол\Конкурс 2022\Субботник\Фото 15.04.2022\удаление сухостойных деревьев и кронирование аварийных деревьев, в р.п. Елань-Коленовский\20220407_1437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5719"/>
            <a:ext cx="2376264" cy="228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Рабочий стол\Конкурс 2022\Субботник\Фото 08.04.2022\20220408_0911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5656\Desktop\Рабочий стол\Конкурс 2022\Субботник\общеобластной субботник\территория на которой проводились мероприятия по санитарной очистке, с привлечением граждан\IMG-20220415-WA00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02433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Демографическая структура населения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городского поселения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63467579"/>
              </p:ext>
            </p:extLst>
          </p:nvPr>
        </p:nvGraphicFramePr>
        <p:xfrm>
          <a:off x="0" y="1196752"/>
          <a:ext cx="91085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759" y="33265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 </a:t>
            </a:r>
            <a:r>
              <a:rPr lang="ru-RU" sz="2400" b="1" i="1">
                <a:solidFill>
                  <a:schemeClr val="tx1"/>
                </a:solidFill>
              </a:rPr>
              <a:t>местах </a:t>
            </a:r>
            <a:r>
              <a:rPr lang="ru-RU" sz="2400" b="1" i="1" smtClean="0">
                <a:solidFill>
                  <a:schemeClr val="tx1"/>
                </a:solidFill>
              </a:rPr>
              <a:t>сбора </a:t>
            </a:r>
            <a:r>
              <a:rPr lang="ru-RU" sz="2400" b="1" i="1" dirty="0">
                <a:solidFill>
                  <a:schemeClr val="tx1"/>
                </a:solidFill>
              </a:rPr>
              <a:t>ТКО установлены 80 контейнеров, закупленные в конце 2021 года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656\Desktop\Фото поселок\Пляж\Пляж Куба (контейнерная площадка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34" y="3789040"/>
            <a:ext cx="21812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56\Desktop\Мои документы\Мои рисунки\контейн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3652"/>
            <a:ext cx="3885816" cy="24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5656\Desktop\Рабочий стол\Конкурс 2022\Контейнеры\IMG-20220524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614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759" y="332655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 2022 году в одном из немногих поселений Новохопёрского района на территории Елань-Коленовского городского поселения  </a:t>
            </a:r>
            <a:r>
              <a:rPr lang="ru-RU" sz="2000" b="1" i="1" dirty="0" smtClean="0">
                <a:solidFill>
                  <a:schemeClr val="tx1"/>
                </a:solidFill>
              </a:rPr>
              <a:t>официально был </a:t>
            </a:r>
            <a:r>
              <a:rPr lang="ru-RU" sz="2000" b="1" i="1" dirty="0">
                <a:solidFill>
                  <a:schemeClr val="tx1"/>
                </a:solidFill>
              </a:rPr>
              <a:t>открыт и функционировал Пляж «Куба», а на православный крещенский праздник была организована купель на реке Елань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5656\Desktop\Фото поселок\Пляж\Крещенская купель на пляже куб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944216" cy="289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5656\Desktop\Фото поселок\Пляж\P10003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2" y="1672439"/>
            <a:ext cx="369166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5656\Desktop\Фото поселок\Пляж\Пляж Куб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363892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7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Задачи и планы на 2023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03" y="620688"/>
            <a:ext cx="85689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Реализация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по подключению водопровода от водозабора с.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Подача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заявки на реконструкцию и строительство объектов водоснабжения городского поселения в рамках программы «Чистая вода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Проведение  работ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экспертизе проектно-сметной документации на «Учебно-тренировочный каток» при оказании спонсорской помощи АО «ЕКСЗ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программы «Формирование комфортной городской среды» продолжить  устройство дорожек и тротуаров по ул. Спортивная д.д.1,11 мкр. Краснотал д.д.1-3;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Установить 52 контейнерных площадок и закупить недостающее количество контейнеров для сбора ТКО; 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 Провести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с целью ликвидации бесхозных подворий;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Ремонт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местного значения (за счет средств местного бюджета и субсидии департамента транспорта и автомобильных дорог), а это отсыпка щебнем 8 улиц протяженностью 3768 м. и асфальтирование 8 улиц протяженностью 3929 м.;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Проведение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комплекса мероприятий по обеспечению пожарной безопасности на территории Елань-Коленовского городского поселения;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году планируем подать заявку на участие в программе «Формирование комфортной городской среды» по благоустройству Базарной площади.</a:t>
            </a:r>
          </a:p>
          <a:p>
            <a:pPr algn="just"/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10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-642938" y="714375"/>
            <a:ext cx="82153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44334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08" y="3105834"/>
            <a:ext cx="9108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44334"/>
            <a:ext cx="807249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5656\Desktop\Фото поселок\Поселок\iюб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" y="44624"/>
            <a:ext cx="9144509" cy="578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294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400088" y="214290"/>
            <a:ext cx="9544088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рождаемости населения в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2018 года по 2022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73796225"/>
              </p:ext>
            </p:extLst>
          </p:nvPr>
        </p:nvGraphicFramePr>
        <p:xfrm>
          <a:off x="0" y="737320"/>
          <a:ext cx="909693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40873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214290"/>
            <a:ext cx="9144000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325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в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Елань-Коленовском городском поселении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по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64235923"/>
              </p:ext>
            </p:extLst>
          </p:nvPr>
        </p:nvGraphicFramePr>
        <p:xfrm>
          <a:off x="323528" y="1587477"/>
          <a:ext cx="8679685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56726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0"/>
            <a:ext cx="44097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Елань-Коленовского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осуществляют свою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акционерное общество «Елань-Коленовский сахарный завод»,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две крупных сельскохозяйственные организации ООО МТС «АГРО»  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Центрально-Черноземная агропромышленная компания филиала «Новохоперск –АГРО» </a:t>
            </a:r>
            <a:endParaRPr lang="ru-RU" dirty="0"/>
          </a:p>
        </p:txBody>
      </p:sp>
      <p:pic>
        <p:nvPicPr>
          <p:cNvPr id="9" name="Рисунок 8" descr="https://storage.myseldon.com/news_pict_B3/B3F2AB36A631B1D355AB0766879CC35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40" y="2219554"/>
            <a:ext cx="3922256" cy="221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i.ytimg.com/vi/rRtRDAUA63Y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1192"/>
            <a:ext cx="3960440" cy="231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5656\Desktop\882a9912a1a3d0910d51bd559b8fb7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40" y="998"/>
            <a:ext cx="3922256" cy="2218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5656\Desktop\66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56" y="5226050"/>
            <a:ext cx="2692400" cy="16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5656\Desktop\4205778e5504798a52943e52c413d2f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320"/>
            <a:ext cx="3779912" cy="259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8162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34754" y="134539"/>
            <a:ext cx="8701742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Транспортные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населению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оказываются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железнодорожным сообщением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ржд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станции «Ольха» 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«Новохоперского АТП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58" y="2254362"/>
            <a:ext cx="4662167" cy="321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5656\Desktop\1573639372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25" y="3645024"/>
            <a:ext cx="439678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4176465" cy="352839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Торговля представлена: сетевыми магазинами «Магнит» 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«Пятерочка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частными магазинами: Феникс, Меркурий, Виктория, Причал, Елань, Зеленый мир, Сказка, Березка и другие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 Елань-Коленовского городского поселения осуществляют свою деятельность 2 аптечных пункта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5656\Desktop\DSC_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159233"/>
            <a:ext cx="3908358" cy="231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3960440" cy="230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62971"/>
            <a:ext cx="3240360" cy="233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5656\Desktop\X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3139652" cy="209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5656\Desktop\X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22" y="4509120"/>
            <a:ext cx="3121025" cy="208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7">
      <a:dk1>
        <a:sysClr val="windowText" lastClr="000000"/>
      </a:dk1>
      <a:lt1>
        <a:sysClr val="window" lastClr="FFFFFF"/>
      </a:lt1>
      <a:dk2>
        <a:srgbClr val="242852"/>
      </a:dk2>
      <a:lt2>
        <a:srgbClr val="91BAF6"/>
      </a:lt2>
      <a:accent1>
        <a:srgbClr val="629DD1"/>
      </a:accent1>
      <a:accent2>
        <a:srgbClr val="1E5F9F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E57C4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17539</TotalTime>
  <Words>1553</Words>
  <Application>Microsoft Office PowerPoint</Application>
  <PresentationFormat>Экран (4:3)</PresentationFormat>
  <Paragraphs>230</Paragraphs>
  <Slides>43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Торговля представлена: сетевыми магазинами «Магнит» и «Пятерочка», частными магазинами: Феникс, Меркурий, Виктория, Причал, Елань, Зеленый мир, Сказка, Березка и другие. На территории Елань-Коленовского городского поселения осуществляют свою деятельность 2 аптечных пункта</vt:lpstr>
      <vt:lpstr>                     Жилищно-коммунальные услуги  представляет:  - ООО «ЕКЖКХ»  оказывают услуги по водоснабжению и водоотведению;              - вывозом  ТКО с 2020 года занимается Государственное унитарное предприятие Воронежской области "Облкоммунсервис».     </vt:lpstr>
      <vt:lpstr>- с августа 2016 года территорию Елань–Коленовского городского поселения обслуживает муниципальное казенное учреждение Елань-Коленовского городского поселения Новохоперского муниципального района Воронежской области «Хозяйственно-эксплуатационная служба по обслуживанию городского поселения». Работниками «ХЭСа» выполняются работы по уборке территории, скашиванию травы, вырубке и опиливанию сорной поросли и засохших деревьев, поливке деревьев и кустарников, в зимний период очистка от снега, льда, а так же противогололедная обработка тротуарных дорожек, территории парка Центральной площади и территории, прилегающей к МКУ КСК «Кристалл». -  Ритуальные услуги оказываются ООО «Память».</vt:lpstr>
      <vt:lpstr>Презентация PowerPoint</vt:lpstr>
      <vt:lpstr>Презентация PowerPoint</vt:lpstr>
      <vt:lpstr> ФИНАНСЫ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Территории МКУ КСК «Кристалл»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Большевяземский Экополис</dc:title>
  <dc:creator>11</dc:creator>
  <cp:lastModifiedBy>5656</cp:lastModifiedBy>
  <cp:revision>1240</cp:revision>
  <cp:lastPrinted>2022-02-04T04:30:31Z</cp:lastPrinted>
  <dcterms:created xsi:type="dcterms:W3CDTF">2003-07-03T18:00:31Z</dcterms:created>
  <dcterms:modified xsi:type="dcterms:W3CDTF">2023-02-14T05:07:42Z</dcterms:modified>
</cp:coreProperties>
</file>