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0" r:id="rId1"/>
  </p:sldMasterIdLst>
  <p:notesMasterIdLst>
    <p:notesMasterId r:id="rId46"/>
  </p:notesMasterIdLst>
  <p:sldIdLst>
    <p:sldId id="296" r:id="rId2"/>
    <p:sldId id="297" r:id="rId3"/>
    <p:sldId id="454" r:id="rId4"/>
    <p:sldId id="259" r:id="rId5"/>
    <p:sldId id="404" r:id="rId6"/>
    <p:sldId id="405" r:id="rId7"/>
    <p:sldId id="408" r:id="rId8"/>
    <p:sldId id="262" r:id="rId9"/>
    <p:sldId id="284" r:id="rId10"/>
    <p:sldId id="435" r:id="rId11"/>
    <p:sldId id="436" r:id="rId12"/>
    <p:sldId id="411" r:id="rId13"/>
    <p:sldId id="266" r:id="rId14"/>
    <p:sldId id="437" r:id="rId15"/>
    <p:sldId id="466" r:id="rId16"/>
    <p:sldId id="467" r:id="rId17"/>
    <p:sldId id="306" r:id="rId18"/>
    <p:sldId id="307" r:id="rId19"/>
    <p:sldId id="457" r:id="rId20"/>
    <p:sldId id="468" r:id="rId21"/>
    <p:sldId id="464" r:id="rId22"/>
    <p:sldId id="465" r:id="rId23"/>
    <p:sldId id="469" r:id="rId24"/>
    <p:sldId id="470" r:id="rId25"/>
    <p:sldId id="382" r:id="rId26"/>
    <p:sldId id="387" r:id="rId27"/>
    <p:sldId id="390" r:id="rId28"/>
    <p:sldId id="458" r:id="rId29"/>
    <p:sldId id="414" r:id="rId30"/>
    <p:sldId id="415" r:id="rId31"/>
    <p:sldId id="395" r:id="rId32"/>
    <p:sldId id="396" r:id="rId33"/>
    <p:sldId id="471" r:id="rId34"/>
    <p:sldId id="337" r:id="rId35"/>
    <p:sldId id="472" r:id="rId36"/>
    <p:sldId id="459" r:id="rId37"/>
    <p:sldId id="461" r:id="rId38"/>
    <p:sldId id="473" r:id="rId39"/>
    <p:sldId id="474" r:id="rId40"/>
    <p:sldId id="425" r:id="rId41"/>
    <p:sldId id="475" r:id="rId42"/>
    <p:sldId id="449" r:id="rId43"/>
    <p:sldId id="428" r:id="rId44"/>
    <p:sldId id="463" r:id="rId45"/>
  </p:sldIdLst>
  <p:sldSz cx="9144000" cy="6858000" type="screen4x3"/>
  <p:notesSz cx="6797675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B83"/>
    <a:srgbClr val="E12399"/>
    <a:srgbClr val="ED7BC2"/>
    <a:srgbClr val="00FF00"/>
    <a:srgbClr val="009999"/>
    <a:srgbClr val="00DE64"/>
    <a:srgbClr val="3366CC"/>
    <a:srgbClr val="33CCFF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2743" autoAdjust="0"/>
  </p:normalViewPr>
  <p:slideViewPr>
    <p:cSldViewPr>
      <p:cViewPr>
        <p:scale>
          <a:sx n="87" d="100"/>
          <a:sy n="87" d="100"/>
        </p:scale>
        <p:origin x="-1109" y="2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26068015929575E-2"/>
          <c:y val="3.7327473507509819E-2"/>
          <c:w val="0.78615159970763016"/>
          <c:h val="0.753284452412441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4.3016900561184263E-3"/>
                  <c:y val="-5.389061709192805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glow rad="101600">
                    <a:schemeClr val="bg1">
                      <a:lumMod val="90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c:spPr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6804654948003E-3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6900561184263E-3"/>
                  <c:y val="-9.798294016714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7933707456174E-3"/>
                  <c:y val="-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8966853728087E-3"/>
                  <c:y val="-1.224806040069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101600">
                  <a:schemeClr val="bg1">
                    <a:lumMod val="90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3499</c:v>
                </c:pt>
                <c:pt idx="1">
                  <c:v>3433</c:v>
                </c:pt>
                <c:pt idx="2">
                  <c:v>3403</c:v>
                </c:pt>
                <c:pt idx="3">
                  <c:v>3353</c:v>
                </c:pt>
                <c:pt idx="4">
                  <c:v>3209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200000"/>
        <c:axId val="99209984"/>
        <c:axId val="0"/>
      </c:bar3DChart>
      <c:catAx>
        <c:axId val="99200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209984"/>
        <c:crosses val="autoZero"/>
        <c:auto val="1"/>
        <c:lblAlgn val="ctr"/>
        <c:lblOffset val="100"/>
        <c:noMultiLvlLbl val="0"/>
      </c:catAx>
      <c:valAx>
        <c:axId val="9920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00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8800927133588E-2"/>
          <c:y val="0"/>
          <c:w val="0.763219185060466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8"/>
          <c:dPt>
            <c:idx val="0"/>
            <c:bubble3D val="0"/>
            <c:explosion val="13"/>
            <c:spPr>
              <a:solidFill>
                <a:srgbClr val="0000FF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1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1368712139776088E-2"/>
                  <c:y val="-0.29821569378342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3693954572562E-3"/>
                  <c:y val="2.27541701052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98177927470095"/>
                  <c:y val="-8.6003647518527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effectLst>
                <a:glow rad="139700">
                  <a:srgbClr val="E12399">
                    <a:alpha val="40000"/>
                  </a:srgbClr>
                </a:glow>
              </a:effectLst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1767</c:v>
                </c:pt>
                <c:pt idx="1">
                  <c:v>482</c:v>
                </c:pt>
                <c:pt idx="2">
                  <c:v>960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1767</c:v>
                </c:pt>
                <c:pt idx="1">
                  <c:v>482</c:v>
                </c:pt>
                <c:pt idx="2">
                  <c:v>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873780370519676"/>
          <c:y val="0.73805281097030195"/>
          <c:w val="0.32019593996994455"/>
          <c:h val="0.26190921153780933"/>
        </c:manualLayout>
      </c:layout>
      <c:overlay val="0"/>
      <c:spPr>
        <a:noFill/>
        <a:ln w="9525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5066101709361E-2"/>
          <c:y val="0.17130038834873795"/>
          <c:w val="0.91889787069845907"/>
          <c:h val="0.679391832280073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rgbClr val="00B05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plosion val="21"/>
          </c:dPt>
          <c:dLbls>
            <c:dLbl>
              <c:idx val="0"/>
              <c:layout>
                <c:manualLayout>
                  <c:x val="2.7921492238869466E-3"/>
                  <c:y val="-0.15858499382421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5882899978942E-3"/>
                  <c:y val="-0.223490499254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59052966740995E-3"/>
                  <c:y val="-0.20996082134664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59052966740995E-3"/>
                  <c:y val="-8.382205898690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383931510997936E-3"/>
                  <c:y val="-8.418868491736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65799957883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80009299642013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4236059970518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80009299642013E-2"/>
                  <c:y val="-4.06346362280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64707249947355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Лист1!$B$2:$B$12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5"/>
                <c:pt idx="0">
                  <c:v>16</c:v>
                </c:pt>
                <c:pt idx="1">
                  <c:v>22</c:v>
                </c:pt>
                <c:pt idx="2">
                  <c:v>20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90560"/>
        <c:axId val="33112832"/>
      </c:barChart>
      <c:catAx>
        <c:axId val="330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12832"/>
        <c:crosses val="autoZero"/>
        <c:auto val="1"/>
        <c:lblAlgn val="ctr"/>
        <c:lblOffset val="100"/>
        <c:noMultiLvlLbl val="0"/>
      </c:catAx>
      <c:valAx>
        <c:axId val="3311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0905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9814296256132E-2"/>
          <c:y val="2.6539496786424192E-2"/>
          <c:w val="0.81285622692528592"/>
          <c:h val="0.860022277059428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FF00"/>
            </a:solidFill>
            <a:ln w="22225">
              <a:solidFill>
                <a:schemeClr val="bg2">
                  <a:lumMod val="75000"/>
                  <a:alpha val="74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plosion val="21"/>
          </c:dPt>
          <c:dLbls>
            <c:dLbl>
              <c:idx val="0"/>
              <c:layout>
                <c:manualLayout>
                  <c:x val="-3.2463540899557781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04648440582808E-3"/>
                  <c:y val="-0.21841116972559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263734801435767E-3"/>
                  <c:y val="-0.17523686873332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59086360852957E-3"/>
                  <c:y val="-0.2869821183603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918172721705914E-3"/>
                  <c:y val="-0.30222010694588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416249552835155E-3"/>
                  <c:y val="-0.21587150496134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912946099810477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84721199410375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25892199621068E-2"/>
                  <c:y val="-5.333296004927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42360599705188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Лист1!$B$2:$B$20</c:f>
              <c:numCache>
                <c:formatCode>General</c:formatCode>
                <c:ptCount val="1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6"/>
                <c:pt idx="1">
                  <c:v>53</c:v>
                </c:pt>
                <c:pt idx="2">
                  <c:v>45</c:v>
                </c:pt>
                <c:pt idx="3">
                  <c:v>66</c:v>
                </c:pt>
                <c:pt idx="4">
                  <c:v>67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33184384"/>
        <c:axId val="33186176"/>
      </c:barChart>
      <c:catAx>
        <c:axId val="331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86176"/>
        <c:crosses val="autoZero"/>
        <c:auto val="1"/>
        <c:lblAlgn val="ctr"/>
        <c:lblOffset val="100"/>
        <c:noMultiLvlLbl val="0"/>
      </c:catAx>
      <c:valAx>
        <c:axId val="3318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184384"/>
        <c:crosses val="autoZero"/>
        <c:crossBetween val="between"/>
      </c:valAx>
      <c:spPr>
        <a:ln>
          <a:solidFill>
            <a:schemeClr val="bg2">
              <a:lumMod val="40000"/>
              <a:lumOff val="6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9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7127772840054808E-2"/>
          <c:y val="0.11269115241762588"/>
          <c:w val="0.88676692240679345"/>
          <c:h val="0.762589928057553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устные</c:v>
                </c:pt>
              </c:strCache>
            </c:strRef>
          </c:tx>
          <c:spPr>
            <a:solidFill>
              <a:srgbClr val="FFFF00"/>
            </a:solidFill>
            <a:ln w="15875" cap="flat" cmpd="sng" algn="ctr"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 w="15875" cap="flat" cmpd="sng" algn="ctr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2499890638670167E-2"/>
                  <c:y val="1.099792057033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54E-2"/>
                  <c:y val="-8.2484404277498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99890638670217E-2"/>
                  <c:y val="-1.649688085549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00000000000001E-2"/>
                  <c:y val="5.498960285166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8871391076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solidFill>
              <a:srgbClr val="E12399"/>
            </a:solidFill>
            <a:ln w="12142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12399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E12399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E12399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E12399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E12399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4"/>
              <c:layout>
                <c:manualLayout>
                  <c:x val="0"/>
                  <c:y val="2.880929809888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40</c:v>
                </c:pt>
                <c:pt idx="1">
                  <c:v>52</c:v>
                </c:pt>
                <c:pt idx="2">
                  <c:v>52</c:v>
                </c:pt>
                <c:pt idx="3">
                  <c:v>26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34411648"/>
        <c:axId val="34413184"/>
        <c:axId val="34547904"/>
      </c:bar3DChart>
      <c:catAx>
        <c:axId val="3441164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1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4413184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4413184"/>
        <c:scaling>
          <c:orientation val="minMax"/>
          <c:max val="100"/>
          <c:min val="0"/>
        </c:scaling>
        <c:delete val="0"/>
        <c:axPos val="r"/>
        <c:majorGridlines>
          <c:spPr>
            <a:ln w="303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4411648"/>
        <c:crosses val="autoZero"/>
        <c:crossBetween val="between"/>
        <c:majorUnit val="10"/>
        <c:minorUnit val="1"/>
      </c:valAx>
      <c:serAx>
        <c:axId val="34547904"/>
        <c:scaling>
          <c:orientation val="minMax"/>
        </c:scaling>
        <c:delete val="1"/>
        <c:axPos val="b"/>
        <c:majorTickMark val="out"/>
        <c:minorTickMark val="none"/>
        <c:tickLblPos val="nextTo"/>
        <c:crossAx val="34413184"/>
        <c:crosses val="autoZero"/>
      </c:ser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800" b="1" i="0" u="none" strike="noStrike" baseline="0">
                <a:ln>
                  <a:noFill/>
                </a:ln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360502747640445"/>
          <c:y val="0.76842284152889551"/>
          <c:w val="0.24639497252359557"/>
          <c:h val="0.22456401891645969"/>
        </c:manualLayout>
      </c:layout>
      <c:overlay val="0"/>
      <c:spPr>
        <a:noFill/>
        <a:ln w="3036">
          <a:noFill/>
          <a:prstDash val="solid"/>
        </a:ln>
      </c:spPr>
      <c:txPr>
        <a:bodyPr/>
        <a:lstStyle/>
        <a:p>
          <a:pPr>
            <a:defRPr sz="1800" b="1" i="0" u="none" strike="noStrike" baseline="0">
              <a:ln>
                <a:noFill/>
              </a:ln>
              <a:solidFill>
                <a:schemeClr val="bg1"/>
              </a:solidFill>
              <a:latin typeface="Arial Unicode MS"/>
              <a:ea typeface="Arial Unicode MS"/>
              <a:cs typeface="Arial Unicode M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1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471173482982469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08450280592128E-2"/>
                  <c:y val="7.3487205125357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40656909846513E-2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376243651337851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 formatCode="#,##0.00">
                  <c:v>49273.7</c:v>
                </c:pt>
                <c:pt idx="1">
                  <c:v>42014.2</c:v>
                </c:pt>
                <c:pt idx="2" formatCode="#,##0.00">
                  <c:v>41630.400000000001</c:v>
                </c:pt>
                <c:pt idx="3" formatCode="#,##0.00">
                  <c:v>62984.7</c:v>
                </c:pt>
                <c:pt idx="4" formatCode="#,##0.00">
                  <c:v>105661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953920"/>
        <c:axId val="37955456"/>
        <c:axId val="0"/>
      </c:bar3DChart>
      <c:catAx>
        <c:axId val="37953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955456"/>
        <c:crosses val="autoZero"/>
        <c:auto val="1"/>
        <c:lblAlgn val="ctr"/>
        <c:lblOffset val="100"/>
        <c:noMultiLvlLbl val="0"/>
      </c:catAx>
      <c:valAx>
        <c:axId val="379554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79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03727679760966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08450280592128E-2"/>
                  <c:y val="-4.899339888160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42346965964939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1014033671055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234696596493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 formatCode="#,##0.00">
                  <c:v>48988.9</c:v>
                </c:pt>
                <c:pt idx="1">
                  <c:v>42092</c:v>
                </c:pt>
                <c:pt idx="2" formatCode="#,##0.00">
                  <c:v>43139.8</c:v>
                </c:pt>
                <c:pt idx="3" formatCode="#,##0.00">
                  <c:v>64310.2</c:v>
                </c:pt>
                <c:pt idx="4" formatCode="#,##0.00">
                  <c:v>104930.9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53664"/>
        <c:axId val="6794624"/>
        <c:axId val="0"/>
      </c:bar3DChart>
      <c:catAx>
        <c:axId val="6753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94624"/>
        <c:crosses val="autoZero"/>
        <c:auto val="1"/>
        <c:lblAlgn val="ctr"/>
        <c:lblOffset val="100"/>
        <c:noMultiLvlLbl val="0"/>
      </c:catAx>
      <c:valAx>
        <c:axId val="67946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75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0.68915</cdr:x>
      <cdr:y>0.57143</cdr:y>
    </cdr:from>
    <cdr:to>
      <cdr:x>1</cdr:x>
      <cdr:y>1</cdr:y>
    </cdr:to>
    <cdr:pic>
      <cdr:nvPicPr>
        <cdr:cNvPr id="2" name="Рисунок 1" descr="C:\Users\5656\Desktop\image141-823x720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00190" y="3168352"/>
          <a:ext cx="2841813" cy="2376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0.73214</cdr:x>
      <cdr:y>0.09859</cdr:y>
    </cdr:from>
    <cdr:to>
      <cdr:x>0.95036</cdr:x>
      <cdr:y>0.47298</cdr:y>
    </cdr:to>
    <cdr:pic>
      <cdr:nvPicPr>
        <cdr:cNvPr id="2" name="Рисунок 1" descr="C:\Users\5656\Desktop\1639267276_6-papik-pro-p-novorozhdennii-klipart-6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60232" y="603448"/>
          <a:ext cx="1985134" cy="22915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1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1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1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" y="1"/>
            <a:ext cx="294693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850743" y="1"/>
            <a:ext cx="294693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39775"/>
            <a:ext cx="4960937" cy="37195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6995" y="4689478"/>
            <a:ext cx="4978915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2" y="9380539"/>
            <a:ext cx="294693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0744" y="9380539"/>
            <a:ext cx="2942159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26" algn="l"/>
                <a:tab pos="896839" algn="l"/>
                <a:tab pos="1346051" algn="l"/>
                <a:tab pos="1795264" algn="l"/>
                <a:tab pos="2244477" algn="l"/>
                <a:tab pos="2693690" algn="l"/>
                <a:tab pos="3142902" algn="l"/>
                <a:tab pos="3592116" algn="l"/>
                <a:tab pos="4041328" algn="l"/>
                <a:tab pos="4490541" algn="l"/>
                <a:tab pos="4939754" algn="l"/>
                <a:tab pos="5388968" algn="l"/>
                <a:tab pos="5838179" algn="l"/>
                <a:tab pos="6287393" algn="l"/>
                <a:tab pos="6736606" algn="l"/>
                <a:tab pos="7185818" algn="l"/>
                <a:tab pos="7635031" algn="l"/>
                <a:tab pos="8084244" algn="l"/>
                <a:tab pos="8533456" algn="l"/>
                <a:tab pos="898267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1FE1C21-89EB-4809-9755-D6C29780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93043A44-27D3-40F7-AD96-E54235F751E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21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9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4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8C10E09C-5DE9-4932-AED2-33FCB4AEE73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41887" cy="370522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50743" y="9380539"/>
            <a:ext cx="294693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41887" cy="370522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50743" y="9380539"/>
            <a:ext cx="294693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5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9775"/>
            <a:ext cx="4941887" cy="370522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50743" y="9380539"/>
            <a:ext cx="294693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D58E8A4-5A11-47D3-9E92-D26C846EFC9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6812F052-C053-40C6-944C-C05C6D71001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4831F5B-C659-4CF1-BC3C-FEDDE060297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9775"/>
            <a:ext cx="4962525" cy="3722688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996" y="4689476"/>
            <a:ext cx="4983688" cy="44450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2BD8-AEC5-47E6-B176-F90AF4B5D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633B-1D9D-4AE6-B992-4E41EF2B9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32DE-B24C-4F02-BC81-D52706DE9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469A-8CD4-4DB8-981C-B40B70078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61C-4039-457E-9458-D2C3CD4EC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73D14-4E47-4DD1-882C-CCEA4ED48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3D7F9-5A73-47DA-B43C-269217747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F9412-075C-42A2-8929-9266C6F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F9D48-8787-4886-B82B-D5102BEC5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40F5F-1BD9-4999-8AB0-F32D2D0EA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7CE8-C6A9-4606-84DF-9FC388AC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EAC53C-B5B9-4D23-B04C-CA7DBEDC3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282" y="-357214"/>
            <a:ext cx="8501058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160" tIns="46080" rIns="92160" bIns="46080" anchor="ctr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 smtClea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Новохопёрского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Воронежской области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задачах на 2024 год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5656\Desktop\Flag_of_Yelan-Kolenovs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0243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410445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                       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Жилищно-коммунальные услуги: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Вывозом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ТКО с 2020 года занимается Государственное унитарное предприятие Воронежской области "Облкоммунсервис».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ООО «ЕКЖКХ»  оказывали услуги по водоснабжению и водоотведению;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5" name="Рисунок 4" descr="ремонт канализации ул. Парк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97152"/>
            <a:ext cx="22322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15053"/>
            <a:ext cx="2376264" cy="190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5656\Desktop\vqxzNbaxEkVFgpBIA3_r0YGWEkHPlB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" y="1700808"/>
            <a:ext cx="3240360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5656\Desktop\image104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5915"/>
            <a:ext cx="1808897" cy="108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5656\Desktop\1639301815_6-papik-pro-p-kran-klipart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95875"/>
            <a:ext cx="1728192" cy="14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5656\Desktop\Рабочий стол\Конкурс 2022\Контейнеры\IMG-20220524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55" y="1628800"/>
            <a:ext cx="2751229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5656\Desktop\Новая папка\ХЭС\IMG-20240124-WA00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24" y="1610434"/>
            <a:ext cx="2872580" cy="251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5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811"/>
            <a:ext cx="5688632" cy="33569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августа 2016 года территорию Елань–Коленовского городского поселения обслуживает муниципальное казенное учреждение Елань-Коленовского городского поселения Новохоперского муниципального района Воронежской области «Хозяйственно-эксплуатационная служба по обслуживанию городского поселения». Работниками «</a:t>
            </a:r>
            <a:r>
              <a:rPr lang="ru-RU" sz="17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ХЭСа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выполняются работы по уборке территории, скашиванию травы, вырубке и опиливанию сорной поросли и засохших деревьев, поливке деревьев и кустарников, в зимний период очистка от снега, льда, а так же </a:t>
            </a:r>
            <a:r>
              <a:rPr lang="ru-RU" sz="17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противогололедная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обработка тротуарных дорожек, территории парка Центральной площади и территории, прилегающей к МКУ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КСК «Кристалл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2024 года  в связи с закрытием ООО «ЕКЖКХ», на «ХЭС» возлагается обязанность по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казанию услуг по водоснабжению и водоотведению.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5656\Desktop\Новая папка\ХЭС\IMG-20240124-WA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79" y="4725144"/>
            <a:ext cx="2718057" cy="206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5656\Desktop\Новая папка\ХЭС\IMG-20240124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3" y="2492896"/>
            <a:ext cx="2714883" cy="187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Новая папка\ХЭС\IMG-20240124-WA0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51" y="260648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5656\Desktop\Новая папка\ХЭС\IMG-20240124-WA0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664296" cy="206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Новая папка\ХЭС\IMG-20240124-WA00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736304" cy="206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6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310" y="0"/>
            <a:ext cx="7746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Совета народных депутатов и администрации Елань-Коленовского городского поселения за отчетный период проводились в соответствии с действующим законодательством федерального, регионального,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районного и местного уровней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Ishodnik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50" y="1489474"/>
            <a:ext cx="3096343" cy="16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Ishodnik-1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09206"/>
            <a:ext cx="2739940" cy="17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656\Desktop\Ishodnik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" y="1496966"/>
            <a:ext cx="2813237" cy="17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8932628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8860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Проведено 15 сессий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62 решения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Издано 244 постановлений и 201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распоряжения администрации Елань-Коленовского городского поселения;</a:t>
            </a:r>
          </a:p>
          <a:p>
            <a:pPr marL="285750" indent="-285750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21 административный регламент по предоставлению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услуг;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1191  входящей и оформлено 1002  исходящей документации;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Совершено 44 нотариальных действия;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1484 справки жителям поселка;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163 характеристик в органы внутренних дел.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5656\Desktop\1663658892_47-phonoteka-org-p-chelovechek-dlya-prezentatsii-bez-fona-kra-5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" y="-31321"/>
            <a:ext cx="147383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5656\Desktop\image010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718773"/>
            <a:ext cx="1893695" cy="21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214290"/>
            <a:ext cx="839125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количества письменных и устных обращений граждан в администрацию городского поселения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36778"/>
              </p:ext>
            </p:extLst>
          </p:nvPr>
        </p:nvGraphicFramePr>
        <p:xfrm>
          <a:off x="0" y="847148"/>
          <a:ext cx="75963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00034" y="5378491"/>
            <a:ext cx="864396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преимущественно волнуют проблемы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 и социальные вопросы.  Большинство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было решено положительно, многие вопросы решаются при непосредственном посещении граждан по месту жительства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027" name="Picture 3" descr="C:\Users\5656\Desktop\1676639989_grizly-club-p-klipart-podacha-zayavki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38428"/>
            <a:ext cx="1622498" cy="25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5112568" cy="864096"/>
          </a:xfrm>
        </p:spPr>
        <p:txBody>
          <a:bodyPr/>
          <a:lstStyle/>
          <a:p>
            <a:pPr algn="ctr">
              <a:lnSpc>
                <a:spcPct val="6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ФИНАНСЫ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поступило доходов на сумму 105 661 004,44 руб., при плане 61 526 664,92 руб.. Доходная часть выполнена на 174,6 %. Израсходовано из бюджета 104 930 905,84 руб.  Эти средства были направлены: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направлению «Социальная политика» –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1 123 363,86 руб.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направлению «Благоустройство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поселения»  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71 543 912,69 руб.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ВУС – 283 200,00  руб.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МКУ «ХЭС» - 10 850 894, 66 руб.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КСК «Кристалл»  –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8 310 590,22 руб.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Администрации Елань-Коленовского городского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12 661 144,37 руб.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14363" indent="-609600">
              <a:spcBef>
                <a:spcPts val="375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5" name="Рисунок 4" descr="https://pbs.twimg.com/media/DuSmlnBWwAQxIS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2592288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927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267744" y="214290"/>
            <a:ext cx="6519071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9612730"/>
              </p:ext>
            </p:extLst>
          </p:nvPr>
        </p:nvGraphicFramePr>
        <p:xfrm>
          <a:off x="179512" y="1412776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:\Users\5656\Desktop\1645522720_11-kartinkin-net-p-dengi-kartinki-dlya-prezentatsii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4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695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3040042"/>
              </p:ext>
            </p:extLst>
          </p:nvPr>
        </p:nvGraphicFramePr>
        <p:xfrm>
          <a:off x="179512" y="1412776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Users\5656\Desktop\image023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31683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979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37341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аукционов в электронной форме на общую сумму: 64 539 734 руб. 71 коп.  из них: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один аукцион по закупке угля для печного отопления здания администрации Елань-Коленовского городского поселения – 237,5  тыс. руб.;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пять аукционов по ремонту автомобильных дорог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Елань-Коленовский (асфальтирование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улиц) на общую сумму 20 782,61 тыс. руб.;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один аукцион     по ремонту шахтных колодцев на сумму 397,3 тыс. руб.;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один аукцион  по реконструкции и строительству объектов водоснабжения на сумму 32 523,48 тыс. руб.;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один аукцион по оказанию услуг технического заказчика по объекту Реконструкция и строительство объектов водоснабжения – 2 045,66 тыс. руб.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аукцион по обустройство контейнерных площадок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количестве 55 штук на сумму 5 042,21 тыс. руб.;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аукциона по исполнению муниципального контракта,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заключенные в 2022 году на устройство дорожек и тротуаров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ул. Спортивная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1,11 мкр. Краснотал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1-3, на 1 100,00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руб.; </a:t>
            </a:r>
          </a:p>
        </p:txBody>
      </p:sp>
      <p:pic>
        <p:nvPicPr>
          <p:cNvPr id="6" name="Picture 3" descr="C:\Users\5656\Desktop\11f360e9cee93987c16ba7076753ea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099"/>
            <a:ext cx="2520280" cy="15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05943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вступлением в силу с 1 января 2014 года 44 Федерального закона «О контрактной системе в сфере закупок товаров, работ, услуг для обеспечения государственных и муниципальных нужд». В рамках исполнения этого закона в Елань-Коленовском городском поселении проведено: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8" name="Рисунок 7" descr="C:\Users\5656\Desktop\118-20211129_1813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2232248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74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714356"/>
            <a:ext cx="2919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Елань-Коленовская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 2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5656\Desktop\Фото поселок\Школа\IMG-20220725-WA0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" y="548680"/>
            <a:ext cx="5734848" cy="391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376-20211129_18134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04256" cy="195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G-20220725-WA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4850"/>
            <a:ext cx="3174577" cy="2129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5656\Desktop\Отчет главы за 2023 год\Новая папка\Новая папка\IMG-20240205-WA0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92" y="3429000"/>
            <a:ext cx="4874600" cy="342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114" y="3284984"/>
            <a:ext cx="6724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Ансамбль «Мелодия»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46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 в Елань-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Коленовской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№2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Отчет главы за 2023 год\Новая папка\Новая папка\IMG-20240206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21" y="731561"/>
            <a:ext cx="3755534" cy="24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56\Desktop\Отчет главы за 2023 год\Новая папка\Новая папка\IMG-20240205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3" y="571186"/>
            <a:ext cx="2361925" cy="14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Отчет главы за 2023 год\Новая папка\Новая папка\IMG-20240206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78414"/>
            <a:ext cx="2411760" cy="15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5656\Desktop\Отчет главы за 2023 год\Новая папка\Новая папка\IMG-20240205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" y="2178414"/>
            <a:ext cx="2736304" cy="1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5656\Desktop\Отчет главы за 2023 год\Новая папка\Новая папка\IMG-20240205-WA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17072"/>
            <a:ext cx="1368152" cy="13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5656\Desktop\Отчет главы за 2023 год\Новая папка\Новая папка\IMG-20240205-WA0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52" y="4616969"/>
            <a:ext cx="33736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5656\Desktop\Отчет главы за 2023 год\Новая папка\Новая папка\IMG-20240205-WA00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46739"/>
            <a:ext cx="2902254" cy="15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5656\Desktop\Отчет главы за 2023 год\Новая папка\Новая папка\IMG-20240205-WA00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9" y="4767944"/>
            <a:ext cx="244827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0112" y="10527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382" y="2136339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91645"/>
            <a:ext cx="8064896" cy="435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382" y="4819950"/>
            <a:ext cx="5793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состоит из трёх населенных пунктов: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Рабочий поселок  Елань-Коленовский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Горелые Ольхи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Согласие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основания рабочего поселка Елань-Коленовский считается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«Светлячок»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6" descr="Описание: C:\Users\5656\Desktop\Фото\Новая папка\4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5" y="404664"/>
            <a:ext cx="4545753" cy="271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10" descr="C:\Users\5656\Desktop\Мои документы\Мои рисунки\Садику 85 лет\фото\IMG_7541 - копия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13690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Мои документы\Мои рисунки\Садику 85 лет\фото\IMG_74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92" y="523220"/>
            <a:ext cx="28561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5656\Desktop\1674673018_grizly-club-p-svetlyachok-klipart-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56184" cy="14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5656\Desktop\Мои документы\Мои рисунки\Садику 85 лет\фото\IMG_738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26686"/>
            <a:ext cx="226774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3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57224" y="0"/>
            <a:ext cx="771525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услуги оказывает врачебная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9" y="1053467"/>
            <a:ext cx="4626759" cy="308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5656\Desktop\1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" y="0"/>
            <a:ext cx="1332116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5656\Desktop\Отчет главы за 2023 год\Новая папка\Новая папка\IMG-20240206-WA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0354"/>
            <a:ext cx="5407653" cy="260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Отчет главы за 2023 год\Новая папка\Новая папка\IMG-20240206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5109"/>
            <a:ext cx="3723276" cy="294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656\Desktop\Отчет главы за 2023 год\Новая папка\Новая папка\IMG-20240206-WA0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" y="4365104"/>
            <a:ext cx="339917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65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71" y="-6460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действуют два учреждения культуры: МКУ КСК «Кристалл» и библиотека, входящая в состав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КСК «Кристалл»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altay/226077/2a0000015d9984de45145a91e343794e201e/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63434"/>
            <a:ext cx="43204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5656\Desktop\Отчет главы за 2023 год\Новая папка\Новая папка\IMG-20240205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" y="1484784"/>
            <a:ext cx="4572818" cy="301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340769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Задачами «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Кристалл»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организация досуга населения, проведение различных праздничных мероприятий, литературных и тематических вечеров, спортивных турниров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5656\Desktop\Отчет главы за 2023 год\Новая папка\Новая папка\IMG-20240205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435667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4290"/>
            <a:ext cx="9001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 2023 году в МКУ КСК «Кристалл»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проведено – 112 мероприятий, основные из них: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связанные с празднованием Нового года; 23 февраля;  8 марта; мероприятия посвященные празднованию 78-й годовщине Победы в Великой Отечественной войне 1941-1945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мероприятие посвященное Дню молодежи; День поселка; фестиваль «Ритмы поколений»; мероприятие посвященное Дню пожилых людей; День Матери; День народного единства; проведены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мероприятия в рамках проекта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«Пушкинская карта» и др.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 в 32 конкурсах и фестивалях  как в районных, областных, так и в других регионах России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C:\Users\5656\Desktop\people15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1115616" cy="98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1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5656\Desktop\Мероприятия ДК 2022\Бобр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54" y="5013176"/>
            <a:ext cx="3359783" cy="17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5656\Desktop\Мероприятия ДК 2022\i (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51" y="2679455"/>
            <a:ext cx="2554344" cy="183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5656\Desktop\Мероприятия ДК 2022\i (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5" y="4929856"/>
            <a:ext cx="2456041" cy="175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5656\Desktop\Отчет главы за 2023 год\Новая папка\ДК\DSC_6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66" y="2858776"/>
            <a:ext cx="3771497" cy="20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5656\Desktop\Отчет главы за 2023 год\Новая папка\ДК\DSC_5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42" y="4929856"/>
            <a:ext cx="2506762" cy="16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5656\Desktop\Отчет главы за 2023 год\Новая папка\ДК\IMG-20231215-WA00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3" y="2847435"/>
            <a:ext cx="24466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5656\Desktop\Отчет главы за 2023 год\Новая папка\ДК\DSC_58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54016" cy="26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5656\Desktop\Отчет главы за 2023 год\Новая папка\ДК\IMG-20240206-WA0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39" y="42829"/>
            <a:ext cx="2043681" cy="26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5656\Desktop\Отчет главы за 2023 год\Новая папка\ДК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143"/>
            <a:ext cx="1987989" cy="26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5656\Desktop\Отчет главы за 2023 год\Новая папка\ДК\a5xJ3nJ7H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60" y="464009"/>
            <a:ext cx="2554344" cy="17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0"/>
            <a:ext cx="4464875" cy="4434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возможность работать как многофункциональное учреждение культуры, осуществляющее новые формы  информационного обслуживания, а также как центр муниципальной и правовой информации, центр образования и самообразования, социальной и бытовой информации,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 - досугового центра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2514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Книжный фонд библиотеки насчитывает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14694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экземпляров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mediacratia.ru/wp-content/uploads/2019/08/programma-a-u-nas-v-biblioteke-knizhki-raznye-zhivu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4164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5656\Desktop\image068-1-540x7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13" y="4567005"/>
            <a:ext cx="1899104" cy="22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5656\Desktop\Отчет главы за 2023 год\Новая папка\Новая папка\IMG-20240206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159"/>
            <a:ext cx="2445185" cy="24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5656\Desktop\Отчет главы за 2023 год\Новая папка\Новая папка\IMG-20240206-WA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68" y="2530310"/>
            <a:ext cx="2298619" cy="19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5656\Desktop\Отчет главы за 2023 год\Новая папка\Новая папка\IMG-20240206-WA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5" y="620688"/>
            <a:ext cx="1693949" cy="28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0"/>
            <a:ext cx="880478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5656\Desktop\image064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0835"/>
            <a:ext cx="1619672" cy="162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5656\Desktop\спорт 2022\IMG-20230206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7157"/>
            <a:ext cx="252028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5656\Desktop\Отчет главы за 2023 год\Новая папка\ДК\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9184"/>
            <a:ext cx="4028575" cy="28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656\Desktop\Отчет главы за 2023 год\Новая папка\ДК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4" y="833178"/>
            <a:ext cx="4610439" cy="28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5656\Desktop\Отчет главы за 2023 год\Новая папка\ДК\DSC_09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451844" cy="27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5656\Desktop\Отчет главы за 2023 год\Новая папка\Новая папка\IMG-20240205-WA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8" y="4699023"/>
            <a:ext cx="2457924" cy="20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0"/>
            <a:ext cx="57270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Парк Елань-Коленовского городского поселения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" y="328201"/>
            <a:ext cx="3024336" cy="4494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5656\Desktop\Отчет главы за 2023 год\Новая папка\Новая папка\IMG-20240205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75" y="804546"/>
            <a:ext cx="1646141" cy="219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5656\Desktop\Отчет главы за 2023 год\Новая папка\Новая папка\IMG-20240205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26" y="3789040"/>
            <a:ext cx="4123282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5656\Desktop\Отчет главы за 2023 год\Новая папка\Новая папка\IMG-20240205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" y="4914337"/>
            <a:ext cx="3044287" cy="194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5656\Desktop\Отчет главы за 2023 год\Новая папка\Новая папка\IMG-20240205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35" y="2996952"/>
            <a:ext cx="1757222" cy="1996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5656\Desktop\Отчет главы за 2023 год\Новая папка\Новая папка\IMG-20240205-WA0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76" y="4993324"/>
            <a:ext cx="1761198" cy="183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5656\Desktop\Фото поселок\Парк\Парк 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74" y="804546"/>
            <a:ext cx="4156634" cy="291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4096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effectLst/>
              </a:rPr>
              <a:t>Территории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МКУ КСК «Кристалл»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553"/>
            <a:ext cx="3822593" cy="25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41353"/>
            <a:ext cx="4680519" cy="309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5656\Desktop\Фото поселок\Территория Кристалл\i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97" y="2547199"/>
            <a:ext cx="2680005" cy="238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Фото поселок\Территория Кристалл\территория МКУ КСК Кристалл - копия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553"/>
            <a:ext cx="4608511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Фото поселок\Территория Кристалл\Территория  Кристалл 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78" y="4437112"/>
            <a:ext cx="3550770" cy="239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58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Площадь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pic>
        <p:nvPicPr>
          <p:cNvPr id="8" name="Рисунок 7" descr="C:\Users\5656\Desktop\Фото\Новая папка\i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8808"/>
            <a:ext cx="3931156" cy="27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Фото\Новая папка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896544" cy="31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5656\Desktop\Отчет главы за 2023 год\Новая папка\Новая папка\IMG-20240205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41" y="977304"/>
            <a:ext cx="3352460" cy="2235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5656\Desktop\Фото поселок\Площадь\IMG-20210927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9" y="3933056"/>
            <a:ext cx="3880665" cy="239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численности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85703745"/>
              </p:ext>
            </p:extLst>
          </p:nvPr>
        </p:nvGraphicFramePr>
        <p:xfrm>
          <a:off x="1" y="1196752"/>
          <a:ext cx="91420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2219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 «МОЛОДЁЖНЫЙ»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C:\Users\5656\Desktop\Новая папка\Новая папка\Новая папка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998"/>
            <a:ext cx="4974468" cy="33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5656\Desktop\Фото\Новая папка\i (2)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Новая папка\i (2)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28391" cy="22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\Новая папка\i (2)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168352" cy="23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5656\Desktop\Фото поселок\1644589344_25-adonius-club-p-belie-chelovechki-dlya-prezentatsii-na-pro-4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03" y="80800"/>
            <a:ext cx="1368151" cy="1115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839890"/>
            <a:ext cx="8102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работают 5 провайдера связи «Ростелеком»,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«Мегафон»,  «МТС» и «ТЕЛЕ-2».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поселении есть волоконно-оптические линии связи, к ним подключены: администрация поселения,  школа,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«Елань-Коленовский сахарный завод».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2021 года ведется подключение к волоконно-оптической линии изъявивших желание жителей поселка.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 поселок\442-20211129_18135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" y="217402"/>
            <a:ext cx="1857300" cy="191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21429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информационно-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  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Елань-Коленовском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городском поселении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357298"/>
            <a:ext cx="8213725" cy="94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на территории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680" y="785795"/>
            <a:ext cx="319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  - Детская площадка на ул. Ленинградская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78579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 - Закупка материалов на проведение реконструкции фонтана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7" y="785795"/>
            <a:ext cx="282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 год  - изготовление  и установка мемориальных  памятных  плит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180" y="3196774"/>
            <a:ext cx="2802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год –  установка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стеллы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«Елань-Коленовский»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5656\Downloads\DSC_0671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60" y="1772816"/>
            <a:ext cx="285203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3429000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декоративная шахматная доска с фигурами и детская площадка на Центральной площади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3404" y="3380875"/>
            <a:ext cx="28273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 году - установка памятника «Ветеранам боевых действий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5656\Desktop\Отчет главы за 2023 год\Новая папка\Голдашова\IMG_20231208_132028_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72" y="4653136"/>
            <a:ext cx="1872208" cy="2262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5656\Desktop\Отчет главы за 2023 год\Новая папка\Новая папка\IMG-20240205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9" y="4462046"/>
            <a:ext cx="3210636" cy="191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5656\Desktop\Отчет главы за 2023 год\Новая папка\Новая папка\IMG-20240205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3016105" cy="1923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5656\Desktop\Отчет главы за 2023 год\Новая папка\Новая папка\IMG-20240205-WA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7" y="1605992"/>
            <a:ext cx="2949377" cy="203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5656\Desktop\Мои документы\Мои рисунки\Фото Ленинградская\P70425-1815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9" y="1436691"/>
            <a:ext cx="3091249" cy="194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848872" cy="3690744"/>
          </a:xfrm>
        </p:spPr>
        <p:txBody>
          <a:bodyPr>
            <a:normAutofit/>
          </a:bodyPr>
          <a:lstStyle/>
          <a:p>
            <a:pPr marL="365760" lvl="1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                                                       планируется подача заявки на строительство многофункциональной детской площадке на пересечении пер. Степной и мкр. Краснотал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5656\Desktop\Мои документы\Мои рисунки\Фото Ленинградская\AtrixScreenSho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272807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33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2852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Моногород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Елань-Коленовского городского поселения официально присвоен статус моногорода. Ежегодно регулярно предоставляется  информация  по моногороду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 и занятости населения Воронежской области, а  также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земельных и имущественных отношений и  экономистам администрации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Новохопёрского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Воронежской области.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Проводятся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заседания рабочей группы по оказанию имущественной поддержке субъектам малого и среднего предпринимательства, а также ежеквартально проводятся заседания Управляющего совета по реализации  программы развития  моногорода Елань-Коленовского городского поселения. Систематически предоставляются  отчеты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 и торговли Воронежской области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 началась реализация значимого инвестиционного проекта по выращиванию  плодово-ягодных культур и строительство перерабатывающих мощностей ООО «Агротехника» с общими инвестициями на 4 года в приделах одного миллиарда рублей. На данный момент при положительном разрешении вопроса с территорией поселка Горелые Ольхи, данной организацией планируется организовать на данной территории экскурсионные мероприятия по принципу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Экотропа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263" y="764704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программы «Формирование комфортной городской среды»  благоустроена общественная территория – устройство тротуарных дорожек по ул. Спортивная д. 9,11 и мкр. Краснотал д. 1-3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1740" y="44624"/>
            <a:ext cx="5292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 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11" name="Рисунок 10" descr="C:\Users\5656\Desktop\230-20221224_1408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877"/>
            <a:ext cx="2491358" cy="179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Фото поселок\дорожка спортивная, краснотал\IMG-20230203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34" y="836712"/>
            <a:ext cx="2160240" cy="272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 поселок\дорожка спортивная, краснотал\I4g4k34Qcp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017065"/>
            <a:ext cx="2304257" cy="276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5656\Desktop\Отчет главы за 2023 год\Новая папка\Новая папка\IMG-20240207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172489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56\Desktop\Отчет главы за 2023 год\Новая папка\Новая папка\IMG-20240207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0022"/>
            <a:ext cx="2232248" cy="27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Произведено  строительство объекта водоснабжения Елань-Коленовского городского поселения от водозабора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Елань-Колено до центральной системы водопровода </a:t>
            </a:r>
          </a:p>
          <a:p>
            <a:pPr algn="ctr"/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20532" t="10881" r="15203" b="10496"/>
          <a:stretch/>
        </p:blipFill>
        <p:spPr bwMode="auto">
          <a:xfrm>
            <a:off x="107504" y="1916832"/>
            <a:ext cx="2880320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18589" t="12987" r="13130" b="14589"/>
          <a:stretch/>
        </p:blipFill>
        <p:spPr bwMode="auto">
          <a:xfrm>
            <a:off x="6929306" y="5229200"/>
            <a:ext cx="1963174" cy="148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12636" t="11759" r="11747" b="8390"/>
          <a:stretch/>
        </p:blipFill>
        <p:spPr bwMode="auto">
          <a:xfrm>
            <a:off x="323528" y="4217783"/>
            <a:ext cx="2016224" cy="1400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21619" t="10881" r="15103" b="8039"/>
          <a:stretch/>
        </p:blipFill>
        <p:spPr bwMode="auto">
          <a:xfrm>
            <a:off x="4860032" y="4217783"/>
            <a:ext cx="1800200" cy="1400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6229" t="12811" r="6515" b="20215"/>
          <a:stretch/>
        </p:blipFill>
        <p:spPr bwMode="auto">
          <a:xfrm>
            <a:off x="6176563" y="1916832"/>
            <a:ext cx="2934164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l="20000" t="12159" r="15220" b="7805"/>
          <a:stretch/>
        </p:blipFill>
        <p:spPr bwMode="auto">
          <a:xfrm>
            <a:off x="3131841" y="1916832"/>
            <a:ext cx="2952327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8"/>
          <a:srcRect l="20237" t="11583" r="15597" b="7687"/>
          <a:stretch/>
        </p:blipFill>
        <p:spPr bwMode="auto">
          <a:xfrm>
            <a:off x="2627784" y="5373216"/>
            <a:ext cx="1980220" cy="134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3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2023году были выполнены работы  по: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сфальтированию дорог улицам: Первомайская, Мира, Большевистская, Подлесная, Заводская, Карла Маркса, переулкам: Сахарный, Речной, Пионерский;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 улицам: Титова,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Набнрежная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9 Января, Пролетарская, Спортивная, Терешковой, Подлесная, Большевистская, Беговая, переулкам: Рабочий, Чапаева, мкр. Краснотал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01.01.2024 год из 44,1 км. дорог заасфальтировано – 17,5 км., защебенены – 15,8  км.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5656\Desktop\Фото\отчет\image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3598"/>
            <a:ext cx="19442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Фото поселок\Дороги\P70828-1027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63598"/>
            <a:ext cx="19442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5656\Desktop\Отчет главы за 2023 год\Новая папка\Новая папка\Новая папка\IMG-20231121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03" y="4163598"/>
            <a:ext cx="20645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Отчет главы за 2023 год\Новая папка\Новая папка\Новая папка\IMG-20231122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3598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 установлены 55 контейнерных площадок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Отчет главы за 2023 год\Новая папка\Фото площадок\ул. Шолохова 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4" y="1196752"/>
            <a:ext cx="3619611" cy="27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Отчет главы за 2023 год\Новая папка\Фото площадок\ул. Спортивная,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01661" cy="25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656\Desktop\Отчет главы за 2023 год\Новая папка\Фото площадок\ул. Мира 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4" y="4049793"/>
            <a:ext cx="3546331" cy="2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5656\Desktop\Отчет главы за 2023 год\Новая папка\Фото площадок\ул. Народная 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228582"/>
            <a:ext cx="3789538" cy="2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 ремонт и очистка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трёх </a:t>
            </a:r>
            <a:r>
              <a:rPr lang="ru-RU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шахтных колодцев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5656\Desktop\Отчет главы за 2023 год\исполнение фото\IMG-20231023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1622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5656\Desktop\Отчет главы за 2023 год\исполнение фото\IMG-20231023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7" y="4221088"/>
            <a:ext cx="203529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Отчет главы за 2023 год\Новая папка\Новая папка\IMG-20240207-WA0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3690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Отчет главы за 2023 год\Новая папка\Новая папка\IMG-20240207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08823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Отчет главы за 2023 год\Новая папка\Новая папка\IMG-20240207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366365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7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Демографическая структура населения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01.01.2024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53969156"/>
              </p:ext>
            </p:extLst>
          </p:nvPr>
        </p:nvGraphicFramePr>
        <p:xfrm>
          <a:off x="0" y="1587476"/>
          <a:ext cx="9108504" cy="527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Звание </a:t>
            </a:r>
            <a:r>
              <a:rPr lang="ru-RU" sz="3600" b="1" i="1" dirty="0">
                <a:solidFill>
                  <a:schemeClr val="tx1"/>
                </a:solidFill>
              </a:rPr>
              <a:t>«Почетный гражданин Елань-Коленовского городского </a:t>
            </a:r>
            <a:r>
              <a:rPr lang="ru-RU" sz="3600" b="1" i="1" dirty="0" smtClean="0">
                <a:solidFill>
                  <a:schemeClr val="tx1"/>
                </a:solidFill>
              </a:rPr>
              <a:t>поселения» 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в 2023 году присвоено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Данкову Николаю Егоровичу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Кудрявцеву Александру Васильевичу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8e2KUOxjon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0324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656\Desktop\Отчет главы за 2023 год\Новая папка\Новая папка\Новая папка (2)\IMG20231013105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027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5656\Desktop\Отчет главы за 2023 год\Новая папка\Новая папка\Новая папка (2)\IMG20231013102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182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5656\Desktop\Отчет главы за 2023 год\Новая папка\Новая папка\Новая папка (2)\IMG20231013102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89" y="4509120"/>
            <a:ext cx="3005300" cy="22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5656\Desktop\Отчет главы за 2023 год\Новая папка\Новая папка\Новая папка (2)\IMG2023101310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048919" cy="27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5656\Desktop\Отчет главы за 2023 год\Новая папка\Новая папка\Новая папка (2)\IMG20231013103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12" y="908720"/>
            <a:ext cx="2110437" cy="2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7778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Произведена зачистка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от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сгоревших построек  на ул. Спортивная. На данной территории высажены деревья различных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3205528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937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Работы по благоустройству территории Елань-Коленовского городского поселения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5656\Desktop\Рабочий стол\Конкурс 2022\Субботник\Фото 29.04.2022\уборка территории р.п. Елань-Коленовский\IMG-20220425-WA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3546"/>
            <a:ext cx="2808312" cy="208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Рабочий стол\Конкурс 2022\Субботник\Фото 22.04.2022\20220419_090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19890"/>
            <a:ext cx="230425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Рабочий стол\Конкурс 2022\Субботник\Фото 15.04.2022\уборка центральной аллеи, уборка прилегающей территории в ДК Кристалл в р.п. Елань-Коленовский\20220411_154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13" y="4221088"/>
            <a:ext cx="21242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Рабочий стол\Конкурс 2022\Субботник\Фото 15.04.2022\удаление сухостойных деревьев и кронирование аварийных деревьев, в р.п. Елань-Коленовский\20220407_1437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5719"/>
            <a:ext cx="2376264" cy="228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Рабочий стол\Конкурс 2022\Субботник\Фото 08.04.2022\20220408_0911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5656\Desktop\Отчет главы за 2023 год\Новая папка\Новая папка\IMG-20240205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69500" cy="21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и планы на 2024 год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03" y="620688"/>
            <a:ext cx="8568952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Подключение водопровода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водозабора с.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Елань-Колено;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Подача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заявки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выделение средств на реконструкцию и строительство объектов водоснабжения городского поселения в рамках постановления правительства Воронежской области «О реализации проектов по поддержке местных инициатив на территории муниципальных образований Воронежской области в рамках развития инициативного бюджетирования»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Закончить  работы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экспертизе проектно-сметной документации на «Учебно-тренировочный каток» при оказании спонсорской помощи АО «ЕКСЗ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«Формирование комфортной городской среды»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проведены работы по благоустройству торговой площади по улице Базарная;</a:t>
            </a:r>
            <a:endParaRPr lang="ru-RU" sz="17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Найти способы для закупки недостающего количества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контейнеров для сбора ТКО; 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Провести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 целью ликвидации бесхозных подворий;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Ремонт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местного значения (за счет средств местного бюджета и субсидии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 и автомобильных дорог), а это отсыпка щебнем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 протяженностью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3,8 км.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асфальтирование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 протяженностью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7,1 км.;</a:t>
            </a:r>
            <a:endParaRPr lang="ru-RU" sz="17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Проведение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обеспечению пожарной безопасности на территории Елань-Коленовского городского поселения;</a:t>
            </a:r>
          </a:p>
          <a:p>
            <a:pPr algn="just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  В 2024 </a:t>
            </a:r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планируем подать заявку на участие в программе «Формирование комфортной городской среды» по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 голосования населения – это благоустройство и реконструкция центральной аллеи или благоустройство и реконструкция спортивной площадки микрорайон Краснотал.</a:t>
            </a:r>
            <a:endParaRPr lang="ru-RU" sz="17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10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-642938" y="714375"/>
            <a:ext cx="82153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44334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08" y="3105834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4281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5656\Desktop\Отчет главы за 2023 год\Новая папка\Новая папка\IMG-20240205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294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рождаемости населения 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2019 года по 2023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21582046"/>
              </p:ext>
            </p:extLst>
          </p:nvPr>
        </p:nvGraphicFramePr>
        <p:xfrm>
          <a:off x="107504" y="764704"/>
          <a:ext cx="9096935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087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14290"/>
            <a:ext cx="91440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в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48851399"/>
              </p:ext>
            </p:extLst>
          </p:nvPr>
        </p:nvGraphicFramePr>
        <p:xfrm>
          <a:off x="323528" y="1587477"/>
          <a:ext cx="8679685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6726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8606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осуществляют свою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деятельность: акционерное общество «Елань-Коленовский сахарный завод»,  и три сельскохозяйственные организации ООО МТС «АГРО» , ООО Центрально-Черноземная агропромышленная компания филиала «Новохоперск –АГРО»  и ООО «Агротехника»</a:t>
            </a:r>
            <a:endParaRPr lang="ru-RU" sz="2000" dirty="0"/>
          </a:p>
        </p:txBody>
      </p:sp>
      <p:pic>
        <p:nvPicPr>
          <p:cNvPr id="9" name="Рисунок 8" descr="https://storage.myseldon.com/news_pict_B3/B3F2AB36A631B1D355AB0766879CC3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31" y="4221088"/>
            <a:ext cx="3510809" cy="238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i.ytimg.com/vi/rRtRDAUA63Y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49" y="4509120"/>
            <a:ext cx="304295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5656\Desktop\882a9912a1a3d0910d51bd559b8fb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75" y="1843455"/>
            <a:ext cx="3259193" cy="191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5656\Desktop\6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1257"/>
            <a:ext cx="2298167" cy="16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5656\Desktop\4205778e5504798a52943e52c413d2f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0241"/>
            <a:ext cx="334052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5656\Desktop\1663296554_36-mykaleidoscope-ru-p-dari-sadov-instagram-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6242" y="1926289"/>
            <a:ext cx="2140955" cy="175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62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4754" y="134539"/>
            <a:ext cx="870174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Транспортные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населению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оказываются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железнодорожным сообщением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станции «Ольха»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«Новохоперского АТП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8" y="2254362"/>
            <a:ext cx="4662167" cy="321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5656\Desktop\1573639372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25" y="3645024"/>
            <a:ext cx="439678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68952" cy="187220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Торговля </a:t>
            </a:r>
            <a: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представлена: </a:t>
            </a:r>
            <a:b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сетевые 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магазины: «Магнит» , «Пятерочка»; </a:t>
            </a:r>
            <a:b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интернет 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магазины: </a:t>
            </a:r>
            <a:r>
              <a:rPr lang="en-US" sz="2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Wildberres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частные магазины: Феникс, Меркурий, Виктория, Причал, Елань, Зеленый мир, Сказка, Березка</a:t>
            </a: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Легко шагать, Надежда и другие.</a:t>
            </a:r>
            <a:b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На территории Елань-Коленовского городского поселения осуществляют свою деятельность 2 (два) аптечных пункта</a:t>
            </a:r>
            <a:endParaRPr lang="ru-RU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5656\Desktop\1675323277_grizly-club-p-torgovlya-klipa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674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5656\Desktop\1676661099_grizly-club-p-paket-s-produktami-klipart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3778"/>
            <a:ext cx="3716625" cy="28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5">
      <a:dk1>
        <a:sysClr val="windowText" lastClr="000000"/>
      </a:dk1>
      <a:lt1>
        <a:sysClr val="window" lastClr="FFFFFF"/>
      </a:lt1>
      <a:dk2>
        <a:srgbClr val="242852"/>
      </a:dk2>
      <a:lt2>
        <a:srgbClr val="498DF1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E57C4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18910</TotalTime>
  <Words>1727</Words>
  <Application>Microsoft Office PowerPoint</Application>
  <PresentationFormat>Экран (4:3)</PresentationFormat>
  <Paragraphs>241</Paragraphs>
  <Slides>44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Торговля представлена:  - сетевые магазины: «Магнит» , «Пятерочка»;  - интернет магазины: Ozon, Wildberres; - частные магазины: Феникс, Меркурий, Виктория, Причал, Елань, Зеленый мир, Сказка, Березка, Легко шагать, Надежда и другие.      На территории Елань-Коленовского городского поселения осуществляют свою деятельность 2 (два) аптечных пункта</vt:lpstr>
      <vt:lpstr>                        Жилищно-коммунальные услуги:  - Вывозом  ТКО с 2020 года занимается Государственное унитарное предприятие Воронежской области "Облкоммунсервис».               - ООО «ЕКЖКХ»  оказывали услуги по водоснабжению и водоотведению;      </vt:lpstr>
      <vt:lpstr>- с августа 2016 года территорию Елань–Коленовского городского поселения обслуживает муниципальное казенное учреждение Елань-Коленовского городского поселения Новохоперского муниципального района Воронежской области «Хозяйственно-эксплуатационная служба по обслуживанию городского поселения». Работниками «ХЭСа» выполняются работы по уборке территории, скашиванию травы, вырубке и опиливанию сорной поросли и засохших деревьев, поливке деревьев и кустарников, в зимний период очистка от снега, льда, а так же противогололедная обработка тротуарных дорожек, территории парка Центральной площади и территории, прилегающей к МКУ КСК «Кристалл».  С 2024 года  в связи с закрытием ООО «ЕКЖКХ», на «ХЭС» возлагается обязанность по оказанию услуг по водоснабжению и водоотведению.</vt:lpstr>
      <vt:lpstr>Презентация PowerPoint</vt:lpstr>
      <vt:lpstr>Презентация PowerPoint</vt:lpstr>
      <vt:lpstr> ФИНАНСЫ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Территории МКУ КСК «Кристалл»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Большевяземский Экополис</dc:title>
  <dc:creator>11</dc:creator>
  <cp:lastModifiedBy>5656</cp:lastModifiedBy>
  <cp:revision>1308</cp:revision>
  <cp:lastPrinted>2024-02-07T09:41:02Z</cp:lastPrinted>
  <dcterms:created xsi:type="dcterms:W3CDTF">2003-07-03T18:00:31Z</dcterms:created>
  <dcterms:modified xsi:type="dcterms:W3CDTF">2024-02-14T05:10:57Z</dcterms:modified>
</cp:coreProperties>
</file>